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italic.fntdata"/><Relationship Id="rId12" Type="http://schemas.openxmlformats.org/officeDocument/2006/relationships/slide" Target="slides/slide8.xml"/><Relationship Id="rId34" Type="http://schemas.openxmlformats.org/officeDocument/2006/relationships/font" Target="fonts/Raleway-bold.fntdata"/><Relationship Id="rId15" Type="http://schemas.openxmlformats.org/officeDocument/2006/relationships/slide" Target="slides/slide11.xml"/><Relationship Id="rId37" Type="http://schemas.openxmlformats.org/officeDocument/2006/relationships/font" Target="fonts/HelveticaNeue-regular.fntdata"/><Relationship Id="rId14" Type="http://schemas.openxmlformats.org/officeDocument/2006/relationships/slide" Target="slides/slide10.xml"/><Relationship Id="rId36" Type="http://schemas.openxmlformats.org/officeDocument/2006/relationships/font" Target="fonts/Raleway-boldItalic.fntdata"/><Relationship Id="rId17" Type="http://schemas.openxmlformats.org/officeDocument/2006/relationships/slide" Target="slides/slide13.xml"/><Relationship Id="rId39" Type="http://schemas.openxmlformats.org/officeDocument/2006/relationships/font" Target="fonts/HelveticaNeue-italic.fntdata"/><Relationship Id="rId16" Type="http://schemas.openxmlformats.org/officeDocument/2006/relationships/slide" Target="slides/slide12.xml"/><Relationship Id="rId38" Type="http://schemas.openxmlformats.org/officeDocument/2006/relationships/font" Target="fonts/HelveticaNeue-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showMasterSp="0">
  <p:cSld name="Blank">
    <p:spTree>
      <p:nvGrpSpPr>
        <p:cNvPr id="50" name="Shape 50"/>
        <p:cNvGrpSpPr/>
        <p:nvPr/>
      </p:nvGrpSpPr>
      <p:grpSpPr>
        <a:xfrm>
          <a:off x="0" y="0"/>
          <a:ext cx="0" cy="0"/>
          <a:chOff x="0" y="0"/>
          <a:chExt cx="0" cy="0"/>
        </a:xfrm>
      </p:grpSpPr>
      <p:grpSp>
        <p:nvGrpSpPr>
          <p:cNvPr id="51" name="Shape 51"/>
          <p:cNvGrpSpPr/>
          <p:nvPr/>
        </p:nvGrpSpPr>
        <p:grpSpPr>
          <a:xfrm>
            <a:off x="8713672" y="-25"/>
            <a:ext cx="430325" cy="5143074"/>
            <a:chOff x="-639" y="559989"/>
            <a:chExt cx="612039" cy="9753601"/>
          </a:xfrm>
        </p:grpSpPr>
        <p:pic>
          <p:nvPicPr>
            <p:cNvPr id="52" name="Shape 52"/>
            <p:cNvPicPr preferRelativeResize="0"/>
            <p:nvPr/>
          </p:nvPicPr>
          <p:blipFill rotWithShape="1">
            <a:blip r:embed="rId2">
              <a:alphaModFix/>
            </a:blip>
            <a:srcRect b="5651" l="0" r="81693" t="0"/>
            <a:stretch/>
          </p:blipFill>
          <p:spPr>
            <a:xfrm flipH="1" rot="10800000">
              <a:off x="-1" y="8344390"/>
              <a:ext cx="611400" cy="1969200"/>
            </a:xfrm>
            <a:prstGeom prst="rect">
              <a:avLst/>
            </a:prstGeom>
            <a:noFill/>
            <a:ln>
              <a:noFill/>
            </a:ln>
          </p:spPr>
        </p:pic>
        <p:pic>
          <p:nvPicPr>
            <p:cNvPr id="53" name="Shape 53"/>
            <p:cNvPicPr preferRelativeResize="0"/>
            <p:nvPr/>
          </p:nvPicPr>
          <p:blipFill rotWithShape="1">
            <a:blip r:embed="rId2">
              <a:alphaModFix/>
            </a:blip>
            <a:srcRect b="0" l="19720" r="61972" t="0"/>
            <a:stretch/>
          </p:blipFill>
          <p:spPr>
            <a:xfrm>
              <a:off x="0" y="6262038"/>
              <a:ext cx="611400" cy="2087400"/>
            </a:xfrm>
            <a:prstGeom prst="rect">
              <a:avLst/>
            </a:prstGeom>
            <a:noFill/>
            <a:ln>
              <a:noFill/>
            </a:ln>
          </p:spPr>
        </p:pic>
        <p:pic>
          <p:nvPicPr>
            <p:cNvPr id="54" name="Shape 54"/>
            <p:cNvPicPr preferRelativeResize="0"/>
            <p:nvPr/>
          </p:nvPicPr>
          <p:blipFill rotWithShape="1">
            <a:blip r:embed="rId2">
              <a:alphaModFix/>
            </a:blip>
            <a:srcRect b="0" l="55474" r="26198" t="0"/>
            <a:stretch/>
          </p:blipFill>
          <p:spPr>
            <a:xfrm>
              <a:off x="-639" y="4174692"/>
              <a:ext cx="612000" cy="2087400"/>
            </a:xfrm>
            <a:prstGeom prst="rect">
              <a:avLst/>
            </a:prstGeom>
            <a:noFill/>
            <a:ln>
              <a:noFill/>
            </a:ln>
          </p:spPr>
        </p:pic>
        <p:pic>
          <p:nvPicPr>
            <p:cNvPr id="55" name="Shape 55"/>
            <p:cNvPicPr preferRelativeResize="0"/>
            <p:nvPr/>
          </p:nvPicPr>
          <p:blipFill rotWithShape="1">
            <a:blip r:embed="rId2">
              <a:alphaModFix/>
            </a:blip>
            <a:srcRect b="0" l="69720" r="11972" t="0"/>
            <a:stretch/>
          </p:blipFill>
          <p:spPr>
            <a:xfrm>
              <a:off x="0" y="2087346"/>
              <a:ext cx="611400" cy="2087400"/>
            </a:xfrm>
            <a:prstGeom prst="rect">
              <a:avLst/>
            </a:prstGeom>
            <a:noFill/>
            <a:ln>
              <a:noFill/>
            </a:ln>
          </p:spPr>
        </p:pic>
        <p:pic>
          <p:nvPicPr>
            <p:cNvPr id="56" name="Shape 56"/>
            <p:cNvPicPr preferRelativeResize="0"/>
            <p:nvPr/>
          </p:nvPicPr>
          <p:blipFill rotWithShape="1">
            <a:blip r:embed="rId2">
              <a:alphaModFix/>
            </a:blip>
            <a:srcRect b="0" l="81693" r="0" t="26825"/>
            <a:stretch/>
          </p:blipFill>
          <p:spPr>
            <a:xfrm>
              <a:off x="0" y="559989"/>
              <a:ext cx="611400" cy="1527300"/>
            </a:xfrm>
            <a:prstGeom prst="rect">
              <a:avLst/>
            </a:prstGeom>
            <a:noFill/>
            <a:ln>
              <a:noFill/>
            </a:ln>
          </p:spPr>
        </p:pic>
      </p:grpSp>
      <p:sp>
        <p:nvSpPr>
          <p:cNvPr id="57" name="Shape 57"/>
          <p:cNvSpPr/>
          <p:nvPr/>
        </p:nvSpPr>
        <p:spPr>
          <a:xfrm flipH="1">
            <a:off x="8714100" y="0"/>
            <a:ext cx="429900" cy="5143500"/>
          </a:xfrm>
          <a:prstGeom prst="rect">
            <a:avLst/>
          </a:prstGeom>
          <a:solidFill>
            <a:srgbClr val="53585F">
              <a:alpha val="57650"/>
            </a:srgbClr>
          </a:solidFill>
          <a:ln>
            <a:noFill/>
          </a:ln>
          <a:effectLst>
            <a:outerShdw blurRad="38100" rotWithShape="0" dir="5400000" dist="254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58" name="Shape 58"/>
          <p:cNvSpPr/>
          <p:nvPr/>
        </p:nvSpPr>
        <p:spPr>
          <a:xfrm>
            <a:off x="8714122" y="4020101"/>
            <a:ext cx="429900" cy="516600"/>
          </a:xfrm>
          <a:prstGeom prst="rect">
            <a:avLst/>
          </a:prstGeom>
          <a:blipFill rotWithShape="1">
            <a:blip r:embed="rId3">
              <a:alphaModFix/>
            </a:blip>
            <a:stretch>
              <a:fillRect b="0" l="0" r="0" t="0"/>
            </a:stretch>
          </a:blipFill>
          <a:ln>
            <a:noFill/>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59" name="Shape 59"/>
          <p:cNvSpPr/>
          <p:nvPr/>
        </p:nvSpPr>
        <p:spPr>
          <a:xfrm rot="-5400000">
            <a:off x="7295597" y="2242577"/>
            <a:ext cx="3266700" cy="245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EBEBEB"/>
              </a:buClr>
              <a:buFont typeface="Helvetica Neue"/>
              <a:buNone/>
            </a:pPr>
            <a:r>
              <a:rPr b="0" i="0" lang="en" sz="1100" u="none" cap="none" strike="noStrike">
                <a:solidFill>
                  <a:srgbClr val="EBEBEB"/>
                </a:solidFill>
                <a:latin typeface="Helvetica Neue"/>
                <a:ea typeface="Helvetica Neue"/>
                <a:cs typeface="Helvetica Neue"/>
                <a:sym typeface="Helvetica Neue"/>
              </a:rPr>
              <a:t>©RoboElectronics Club 2015</a:t>
            </a:r>
            <a:endParaRPr sz="900"/>
          </a:p>
        </p:txBody>
      </p:sp>
      <p:sp>
        <p:nvSpPr>
          <p:cNvPr id="60" name="Shape 60"/>
          <p:cNvSpPr/>
          <p:nvPr/>
        </p:nvSpPr>
        <p:spPr>
          <a:xfrm>
            <a:off x="8665592" y="4107689"/>
            <a:ext cx="526800" cy="341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Calibri"/>
              <a:buNone/>
            </a:pPr>
            <a:r>
              <a:rPr b="0" i="0" lang="en" sz="2300" u="none" cap="none" strike="noStrike">
                <a:solidFill>
                  <a:srgbClr val="FFFFFF"/>
                </a:solidFill>
                <a:latin typeface="Calibri"/>
                <a:ea typeface="Calibri"/>
                <a:cs typeface="Calibri"/>
                <a:sym typeface="Calibri"/>
              </a:rPr>
              <a:t>[   ]</a:t>
            </a:r>
            <a:endParaRPr sz="900"/>
          </a:p>
        </p:txBody>
      </p:sp>
      <p:sp>
        <p:nvSpPr>
          <p:cNvPr id="61" name="Shape 61"/>
          <p:cNvSpPr txBox="1"/>
          <p:nvPr>
            <p:ph idx="12" type="sldNum"/>
          </p:nvPr>
        </p:nvSpPr>
        <p:spPr>
          <a:xfrm>
            <a:off x="8792771" y="4178010"/>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12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grpSp>
        <p:nvGrpSpPr>
          <p:cNvPr id="62" name="Shape 62"/>
          <p:cNvGrpSpPr/>
          <p:nvPr/>
        </p:nvGrpSpPr>
        <p:grpSpPr>
          <a:xfrm>
            <a:off x="8713672" y="-25"/>
            <a:ext cx="430325" cy="5143074"/>
            <a:chOff x="-639" y="559989"/>
            <a:chExt cx="612039" cy="9753601"/>
          </a:xfrm>
        </p:grpSpPr>
        <p:pic>
          <p:nvPicPr>
            <p:cNvPr id="63" name="Shape 63"/>
            <p:cNvPicPr preferRelativeResize="0"/>
            <p:nvPr/>
          </p:nvPicPr>
          <p:blipFill rotWithShape="1">
            <a:blip r:embed="rId2">
              <a:alphaModFix/>
            </a:blip>
            <a:srcRect b="5651" l="0" r="81693" t="0"/>
            <a:stretch/>
          </p:blipFill>
          <p:spPr>
            <a:xfrm flipH="1" rot="10800000">
              <a:off x="-1" y="8344390"/>
              <a:ext cx="611400" cy="1969200"/>
            </a:xfrm>
            <a:prstGeom prst="rect">
              <a:avLst/>
            </a:prstGeom>
            <a:noFill/>
            <a:ln>
              <a:noFill/>
            </a:ln>
          </p:spPr>
        </p:pic>
        <p:pic>
          <p:nvPicPr>
            <p:cNvPr id="64" name="Shape 64"/>
            <p:cNvPicPr preferRelativeResize="0"/>
            <p:nvPr/>
          </p:nvPicPr>
          <p:blipFill rotWithShape="1">
            <a:blip r:embed="rId2">
              <a:alphaModFix/>
            </a:blip>
            <a:srcRect b="0" l="19720" r="61972" t="0"/>
            <a:stretch/>
          </p:blipFill>
          <p:spPr>
            <a:xfrm>
              <a:off x="0" y="6262038"/>
              <a:ext cx="611400" cy="2087400"/>
            </a:xfrm>
            <a:prstGeom prst="rect">
              <a:avLst/>
            </a:prstGeom>
            <a:noFill/>
            <a:ln>
              <a:noFill/>
            </a:ln>
          </p:spPr>
        </p:pic>
        <p:pic>
          <p:nvPicPr>
            <p:cNvPr id="65" name="Shape 65"/>
            <p:cNvPicPr preferRelativeResize="0"/>
            <p:nvPr/>
          </p:nvPicPr>
          <p:blipFill rotWithShape="1">
            <a:blip r:embed="rId2">
              <a:alphaModFix/>
            </a:blip>
            <a:srcRect b="0" l="55474" r="26198" t="0"/>
            <a:stretch/>
          </p:blipFill>
          <p:spPr>
            <a:xfrm>
              <a:off x="-639" y="4174692"/>
              <a:ext cx="612000" cy="2087400"/>
            </a:xfrm>
            <a:prstGeom prst="rect">
              <a:avLst/>
            </a:prstGeom>
            <a:noFill/>
            <a:ln>
              <a:noFill/>
            </a:ln>
          </p:spPr>
        </p:pic>
        <p:pic>
          <p:nvPicPr>
            <p:cNvPr id="66" name="Shape 66"/>
            <p:cNvPicPr preferRelativeResize="0"/>
            <p:nvPr/>
          </p:nvPicPr>
          <p:blipFill rotWithShape="1">
            <a:blip r:embed="rId2">
              <a:alphaModFix/>
            </a:blip>
            <a:srcRect b="0" l="69720" r="11972" t="0"/>
            <a:stretch/>
          </p:blipFill>
          <p:spPr>
            <a:xfrm>
              <a:off x="0" y="2087346"/>
              <a:ext cx="611400" cy="2087400"/>
            </a:xfrm>
            <a:prstGeom prst="rect">
              <a:avLst/>
            </a:prstGeom>
            <a:noFill/>
            <a:ln>
              <a:noFill/>
            </a:ln>
          </p:spPr>
        </p:pic>
        <p:pic>
          <p:nvPicPr>
            <p:cNvPr id="67" name="Shape 67"/>
            <p:cNvPicPr preferRelativeResize="0"/>
            <p:nvPr/>
          </p:nvPicPr>
          <p:blipFill rotWithShape="1">
            <a:blip r:embed="rId2">
              <a:alphaModFix/>
            </a:blip>
            <a:srcRect b="0" l="81693" r="0" t="26825"/>
            <a:stretch/>
          </p:blipFill>
          <p:spPr>
            <a:xfrm>
              <a:off x="0" y="559989"/>
              <a:ext cx="611400" cy="1527300"/>
            </a:xfrm>
            <a:prstGeom prst="rect">
              <a:avLst/>
            </a:prstGeom>
            <a:noFill/>
            <a:ln>
              <a:noFill/>
            </a:ln>
          </p:spPr>
        </p:pic>
      </p:grpSp>
      <p:sp>
        <p:nvSpPr>
          <p:cNvPr id="68" name="Shape 68"/>
          <p:cNvSpPr/>
          <p:nvPr/>
        </p:nvSpPr>
        <p:spPr>
          <a:xfrm flipH="1">
            <a:off x="8714100" y="0"/>
            <a:ext cx="429900" cy="5143500"/>
          </a:xfrm>
          <a:prstGeom prst="rect">
            <a:avLst/>
          </a:prstGeom>
          <a:solidFill>
            <a:srgbClr val="53585F">
              <a:alpha val="57650"/>
            </a:srgbClr>
          </a:solidFill>
          <a:ln>
            <a:noFill/>
          </a:ln>
          <a:effectLst>
            <a:outerShdw blurRad="38100" rotWithShape="0" dir="5400000" dist="254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9" name="Shape 69"/>
          <p:cNvSpPr/>
          <p:nvPr/>
        </p:nvSpPr>
        <p:spPr>
          <a:xfrm>
            <a:off x="8714122" y="4020101"/>
            <a:ext cx="429900" cy="516600"/>
          </a:xfrm>
          <a:prstGeom prst="rect">
            <a:avLst/>
          </a:prstGeom>
          <a:blipFill rotWithShape="1">
            <a:blip r:embed="rId3">
              <a:alphaModFix/>
            </a:blip>
            <a:stretch>
              <a:fillRect b="0" l="0" r="0" t="0"/>
            </a:stretch>
          </a:blipFill>
          <a:ln>
            <a:noFill/>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70" name="Shape 70"/>
          <p:cNvSpPr/>
          <p:nvPr/>
        </p:nvSpPr>
        <p:spPr>
          <a:xfrm rot="-5400000">
            <a:off x="7295597" y="2242577"/>
            <a:ext cx="3266700" cy="245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EBEBEB"/>
              </a:buClr>
              <a:buFont typeface="Helvetica Neue"/>
              <a:buNone/>
            </a:pPr>
            <a:r>
              <a:rPr b="0" i="0" lang="en" sz="1100" u="none" cap="none" strike="noStrike">
                <a:solidFill>
                  <a:srgbClr val="EBEBEB"/>
                </a:solidFill>
                <a:latin typeface="Helvetica Neue"/>
                <a:ea typeface="Helvetica Neue"/>
                <a:cs typeface="Helvetica Neue"/>
                <a:sym typeface="Helvetica Neue"/>
              </a:rPr>
              <a:t>©RoboElectronics Club 2016</a:t>
            </a:r>
            <a:endParaRPr sz="900"/>
          </a:p>
        </p:txBody>
      </p:sp>
      <p:sp>
        <p:nvSpPr>
          <p:cNvPr id="71" name="Shape 71"/>
          <p:cNvSpPr/>
          <p:nvPr/>
        </p:nvSpPr>
        <p:spPr>
          <a:xfrm>
            <a:off x="8665592" y="4107689"/>
            <a:ext cx="526800" cy="341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Calibri"/>
              <a:buNone/>
            </a:pPr>
            <a:r>
              <a:rPr b="0" i="0" lang="en" sz="2300" u="none" cap="none" strike="noStrike">
                <a:solidFill>
                  <a:srgbClr val="FFFFFF"/>
                </a:solidFill>
                <a:latin typeface="Calibri"/>
                <a:ea typeface="Calibri"/>
                <a:cs typeface="Calibri"/>
                <a:sym typeface="Calibri"/>
              </a:rPr>
              <a:t>[   ]</a:t>
            </a:r>
            <a:endParaRPr sz="900"/>
          </a:p>
        </p:txBody>
      </p:sp>
      <p:sp>
        <p:nvSpPr>
          <p:cNvPr id="72" name="Shape 72"/>
          <p:cNvSpPr/>
          <p:nvPr/>
        </p:nvSpPr>
        <p:spPr>
          <a:xfrm rot="-5400000">
            <a:off x="8830596" y="3685427"/>
            <a:ext cx="450600" cy="17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A6AAA9"/>
              </a:buClr>
              <a:buFont typeface="Helvetica Neue"/>
              <a:buNone/>
            </a:pPr>
            <a:r>
              <a:rPr b="0" i="0" lang="en" sz="600" u="none" cap="none" strike="noStrike">
                <a:solidFill>
                  <a:srgbClr val="A6AAA9"/>
                </a:solidFill>
                <a:latin typeface="Helvetica Neue"/>
                <a:ea typeface="Helvetica Neue"/>
                <a:cs typeface="Helvetica Neue"/>
                <a:sym typeface="Helvetica Neue"/>
              </a:rPr>
              <a:t>Derek Yu</a:t>
            </a:r>
            <a:endParaRPr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github.com/HanYangZhao/RoboElectronic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github.com/HanYangZhao/RoboElectronic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github.com/HanYangZhao/RoboElectroni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Raleway"/>
                <a:ea typeface="Raleway"/>
                <a:cs typeface="Raleway"/>
                <a:sym typeface="Raleway"/>
              </a:rPr>
              <a:t>Raspberry Pi</a:t>
            </a:r>
            <a:endParaRPr>
              <a:latin typeface="Raleway"/>
              <a:ea typeface="Raleway"/>
              <a:cs typeface="Raleway"/>
              <a:sym typeface="Raleway"/>
            </a:endParaRPr>
          </a:p>
        </p:txBody>
      </p:sp>
      <p:sp>
        <p:nvSpPr>
          <p:cNvPr id="78" name="Shape 7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Raleway"/>
                <a:ea typeface="Raleway"/>
                <a:cs typeface="Raleway"/>
                <a:sym typeface="Raleway"/>
              </a:rPr>
              <a:t>Lecture 3</a:t>
            </a:r>
            <a:endParaRPr>
              <a:latin typeface="Raleway"/>
              <a:ea typeface="Raleway"/>
              <a:cs typeface="Raleway"/>
              <a:sym typeface="Raleway"/>
            </a:endParaRPr>
          </a:p>
          <a:p>
            <a:pPr indent="0" lvl="0" marL="0"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pic>
        <p:nvPicPr>
          <p:cNvPr descr="https://scontent.xx.fbcdn.net/t31.0-8/10562550_826295510735460_6862486322161597668_o.jpg" id="79" name="Shape 79"/>
          <p:cNvPicPr preferRelativeResize="0"/>
          <p:nvPr/>
        </p:nvPicPr>
        <p:blipFill rotWithShape="1">
          <a:blip r:embed="rId3">
            <a:alphaModFix/>
          </a:blip>
          <a:srcRect b="26146" l="18028" r="18289" t="25771"/>
          <a:stretch/>
        </p:blipFill>
        <p:spPr>
          <a:xfrm>
            <a:off x="126725" y="4433600"/>
            <a:ext cx="1965624" cy="581225"/>
          </a:xfrm>
          <a:prstGeom prst="rect">
            <a:avLst/>
          </a:prstGeom>
          <a:noFill/>
          <a:ln>
            <a:noFill/>
          </a:ln>
        </p:spPr>
      </p:pic>
      <p:sp>
        <p:nvSpPr>
          <p:cNvPr id="80" name="Shape 80"/>
          <p:cNvSpPr txBox="1"/>
          <p:nvPr/>
        </p:nvSpPr>
        <p:spPr>
          <a:xfrm>
            <a:off x="2367825" y="4746925"/>
            <a:ext cx="5273100" cy="26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 2018 ECSESS RoboElectronics Committee, Slides adapted from Dirk Dubois</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nvSpPr>
        <p:spPr>
          <a:xfrm>
            <a:off x="756050" y="239300"/>
            <a:ext cx="7457400" cy="7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aleway"/>
                <a:ea typeface="Raleway"/>
                <a:cs typeface="Raleway"/>
                <a:sym typeface="Raleway"/>
              </a:rPr>
              <a:t>How to SSH</a:t>
            </a:r>
            <a:endParaRPr sz="3600">
              <a:latin typeface="Raleway"/>
              <a:ea typeface="Raleway"/>
              <a:cs typeface="Raleway"/>
              <a:sym typeface="Raleway"/>
            </a:endParaRPr>
          </a:p>
        </p:txBody>
      </p:sp>
      <p:sp>
        <p:nvSpPr>
          <p:cNvPr id="141" name="Shape 141"/>
          <p:cNvSpPr/>
          <p:nvPr/>
        </p:nvSpPr>
        <p:spPr>
          <a:xfrm>
            <a:off x="427875" y="1064850"/>
            <a:ext cx="3528600" cy="11721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lang="en" sz="1800">
                <a:latin typeface="Raleway"/>
                <a:ea typeface="Raleway"/>
                <a:cs typeface="Raleway"/>
                <a:sym typeface="Raleway"/>
              </a:rPr>
              <a:t>Linux/Mac</a:t>
            </a:r>
            <a:endParaRPr sz="1800">
              <a:latin typeface="Raleway"/>
              <a:ea typeface="Raleway"/>
              <a:cs typeface="Raleway"/>
              <a:sym typeface="Raleway"/>
            </a:endParaRPr>
          </a:p>
          <a:p>
            <a:pPr indent="-342900" lvl="0" marL="4572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Open terminal</a:t>
            </a:r>
            <a:endParaRPr sz="1800">
              <a:latin typeface="Raleway"/>
              <a:ea typeface="Raleway"/>
              <a:cs typeface="Raleway"/>
              <a:sym typeface="Raleway"/>
            </a:endParaRPr>
          </a:p>
          <a:p>
            <a:pPr indent="-342900" lvl="0" marL="457200" marR="0" rtl="0" algn="l">
              <a:lnSpc>
                <a:spcPct val="100000"/>
              </a:lnSpc>
              <a:spcBef>
                <a:spcPts val="0"/>
              </a:spcBef>
              <a:spcAft>
                <a:spcPts val="0"/>
              </a:spcAft>
              <a:buSzPts val="1800"/>
              <a:buFont typeface="Consolas"/>
              <a:buChar char="●"/>
            </a:pPr>
            <a:r>
              <a:rPr lang="en" sz="1800">
                <a:latin typeface="Consolas"/>
                <a:ea typeface="Consolas"/>
                <a:cs typeface="Consolas"/>
                <a:sym typeface="Consolas"/>
              </a:rPr>
              <a:t>ssh pi@teamX.local</a:t>
            </a:r>
            <a:endParaRPr sz="1800">
              <a:latin typeface="Consolas"/>
              <a:ea typeface="Consolas"/>
              <a:cs typeface="Consolas"/>
              <a:sym typeface="Consolas"/>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Password : raspberry</a:t>
            </a:r>
            <a:endParaRPr sz="1800">
              <a:latin typeface="Raleway"/>
              <a:ea typeface="Raleway"/>
              <a:cs typeface="Raleway"/>
              <a:sym typeface="Raleway"/>
            </a:endParaRPr>
          </a:p>
        </p:txBody>
      </p:sp>
      <p:sp>
        <p:nvSpPr>
          <p:cNvPr id="142" name="Shape 142"/>
          <p:cNvSpPr/>
          <p:nvPr/>
        </p:nvSpPr>
        <p:spPr>
          <a:xfrm>
            <a:off x="5047350" y="1500125"/>
            <a:ext cx="3528600" cy="32682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lang="en" sz="1800">
                <a:latin typeface="Raleway"/>
                <a:ea typeface="Raleway"/>
                <a:cs typeface="Raleway"/>
                <a:sym typeface="Raleway"/>
              </a:rPr>
              <a:t>Windows</a:t>
            </a:r>
            <a:endParaRPr sz="1800">
              <a:latin typeface="Raleway"/>
              <a:ea typeface="Raleway"/>
              <a:cs typeface="Raleway"/>
              <a:sym typeface="Raleway"/>
            </a:endParaRPr>
          </a:p>
          <a:p>
            <a:pPr indent="-342900" lvl="0" marL="4572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Install MobaXterm or Putty</a:t>
            </a:r>
            <a:endParaRPr sz="1800">
              <a:latin typeface="Raleway"/>
              <a:ea typeface="Raleway"/>
              <a:cs typeface="Raleway"/>
              <a:sym typeface="Raleway"/>
            </a:endParaRPr>
          </a:p>
          <a:p>
            <a:pPr indent="-342900" lvl="0" marL="4572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Install bonjour services</a:t>
            </a:r>
            <a:endParaRPr sz="1800">
              <a:latin typeface="Raleway"/>
              <a:ea typeface="Raleway"/>
              <a:cs typeface="Raleway"/>
              <a:sym typeface="Raleway"/>
            </a:endParaRPr>
          </a:p>
          <a:p>
            <a:pPr indent="-342900" lvl="0" marL="4572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Putty</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Hostname : teamX.local</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Port : 22</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Username : pi</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Password : raspberry</a:t>
            </a:r>
            <a:endParaRPr sz="1800">
              <a:latin typeface="Raleway"/>
              <a:ea typeface="Raleway"/>
              <a:cs typeface="Raleway"/>
              <a:sym typeface="Raleway"/>
            </a:endParaRPr>
          </a:p>
          <a:p>
            <a:pPr indent="-342900" lvl="0" marL="4572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Open MobaXterm</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Click Session-&gt;SSH</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Remote host : teamX.local</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Username : pi</a:t>
            </a:r>
            <a:endParaRPr sz="1800">
              <a:latin typeface="Raleway"/>
              <a:ea typeface="Raleway"/>
              <a:cs typeface="Raleway"/>
              <a:sym typeface="Raleway"/>
            </a:endParaRPr>
          </a:p>
          <a:p>
            <a:pPr indent="-342900" lvl="1" marL="914400" marR="0" rtl="0" algn="l">
              <a:lnSpc>
                <a:spcPct val="100000"/>
              </a:lnSpc>
              <a:spcBef>
                <a:spcPts val="0"/>
              </a:spcBef>
              <a:spcAft>
                <a:spcPts val="0"/>
              </a:spcAft>
              <a:buSzPts val="1800"/>
              <a:buFont typeface="Raleway"/>
              <a:buChar char="○"/>
            </a:pPr>
            <a:r>
              <a:rPr lang="en" sz="1800">
                <a:latin typeface="Raleway"/>
                <a:ea typeface="Raleway"/>
                <a:cs typeface="Raleway"/>
                <a:sym typeface="Raleway"/>
              </a:rPr>
              <a:t>Password : raspberry</a:t>
            </a:r>
            <a:endParaRPr sz="1800">
              <a:latin typeface="Raleway"/>
              <a:ea typeface="Raleway"/>
              <a:cs typeface="Raleway"/>
              <a:sym typeface="Raleway"/>
            </a:endParaRPr>
          </a:p>
          <a:p>
            <a:pPr indent="0" lvl="0" marL="0" marR="0" rtl="0" algn="l">
              <a:lnSpc>
                <a:spcPct val="100000"/>
              </a:lnSpc>
              <a:spcBef>
                <a:spcPts val="0"/>
              </a:spcBef>
              <a:spcAft>
                <a:spcPts val="0"/>
              </a:spcAft>
              <a:buNone/>
            </a:pPr>
            <a:r>
              <a:rPr lang="en" sz="1800">
                <a:latin typeface="Raleway"/>
                <a:ea typeface="Raleway"/>
                <a:cs typeface="Raleway"/>
                <a:sym typeface="Raleway"/>
              </a:rPr>
              <a:t>		</a:t>
            </a:r>
            <a:endParaRPr sz="1800">
              <a:latin typeface="Raleway"/>
              <a:ea typeface="Raleway"/>
              <a:cs typeface="Raleway"/>
              <a:sym typeface="Raleway"/>
            </a:endParaRPr>
          </a:p>
        </p:txBody>
      </p:sp>
      <p:pic>
        <p:nvPicPr>
          <p:cNvPr id="143" name="Shape 143"/>
          <p:cNvPicPr preferRelativeResize="0"/>
          <p:nvPr/>
        </p:nvPicPr>
        <p:blipFill>
          <a:blip r:embed="rId3">
            <a:alphaModFix/>
          </a:blip>
          <a:stretch>
            <a:fillRect/>
          </a:stretch>
        </p:blipFill>
        <p:spPr>
          <a:xfrm>
            <a:off x="1042050" y="2317900"/>
            <a:ext cx="3570440" cy="2601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ctrTitle"/>
          </p:nvPr>
        </p:nvSpPr>
        <p:spPr>
          <a:xfrm>
            <a:off x="311700" y="1272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Clr>
                <a:schemeClr val="dk1"/>
              </a:buClr>
              <a:buSzPts val="1100"/>
              <a:buFont typeface="Arial"/>
              <a:buNone/>
            </a:pPr>
            <a:r>
              <a:t/>
            </a:r>
            <a:endParaRPr sz="3600">
              <a:latin typeface="Raleway"/>
              <a:ea typeface="Raleway"/>
              <a:cs typeface="Raleway"/>
              <a:sym typeface="Raleway"/>
            </a:endParaRPr>
          </a:p>
          <a:p>
            <a:pPr indent="0" lvl="0" marL="0">
              <a:spcBef>
                <a:spcPts val="0"/>
              </a:spcBef>
              <a:spcAft>
                <a:spcPts val="0"/>
              </a:spcAft>
              <a:buClr>
                <a:schemeClr val="dk1"/>
              </a:buClr>
              <a:buSzPts val="1100"/>
              <a:buFont typeface="Arial"/>
              <a:buNone/>
            </a:pPr>
            <a:r>
              <a:t/>
            </a:r>
            <a:endParaRPr/>
          </a:p>
          <a:p>
            <a:pPr indent="457200" lvl="0" marL="2286000" rtl="0" algn="l">
              <a:spcBef>
                <a:spcPts val="0"/>
              </a:spcBef>
              <a:spcAft>
                <a:spcPts val="0"/>
              </a:spcAft>
              <a:buClr>
                <a:schemeClr val="dk1"/>
              </a:buClr>
              <a:buSzPts val="1100"/>
              <a:buFont typeface="Arial"/>
              <a:buNone/>
            </a:pPr>
            <a:r>
              <a:rPr lang="en" sz="3600">
                <a:latin typeface="Raleway"/>
                <a:ea typeface="Raleway"/>
                <a:cs typeface="Raleway"/>
                <a:sym typeface="Raleway"/>
              </a:rPr>
              <a:t>Linux Basics</a:t>
            </a:r>
            <a:endParaRPr/>
          </a:p>
        </p:txBody>
      </p:sp>
      <p:sp>
        <p:nvSpPr>
          <p:cNvPr id="149" name="Shape 149"/>
          <p:cNvSpPr txBox="1"/>
          <p:nvPr>
            <p:ph idx="1" type="subTitle"/>
          </p:nvPr>
        </p:nvSpPr>
        <p:spPr>
          <a:xfrm>
            <a:off x="104075" y="1226800"/>
            <a:ext cx="8520600" cy="7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The terminal UI</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Pre-dates GUI</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Keyboard only</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Does more or less everything a GUI can do </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If you work with servers you’ll be dealing with terminals a lot</a:t>
            </a:r>
            <a:endParaRPr sz="2000">
              <a:latin typeface="Raleway"/>
              <a:ea typeface="Raleway"/>
              <a:cs typeface="Raleway"/>
              <a:sym typeface="Raleway"/>
            </a:endParaRPr>
          </a:p>
        </p:txBody>
      </p:sp>
      <p:pic>
        <p:nvPicPr>
          <p:cNvPr id="150" name="Shape 150"/>
          <p:cNvPicPr preferRelativeResize="0"/>
          <p:nvPr/>
        </p:nvPicPr>
        <p:blipFill rotWithShape="1">
          <a:blip r:embed="rId3">
            <a:alphaModFix/>
          </a:blip>
          <a:srcRect b="18005" l="0" r="0" t="32255"/>
          <a:stretch/>
        </p:blipFill>
        <p:spPr>
          <a:xfrm>
            <a:off x="1095075" y="2951775"/>
            <a:ext cx="6416651" cy="140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ctrTitle"/>
          </p:nvPr>
        </p:nvSpPr>
        <p:spPr>
          <a:xfrm>
            <a:off x="338500" y="274600"/>
            <a:ext cx="8520600" cy="6429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Clr>
                <a:schemeClr val="dk1"/>
              </a:buClr>
              <a:buSzPts val="1100"/>
              <a:buFont typeface="Arial"/>
              <a:buNone/>
            </a:pPr>
            <a:r>
              <a:rPr lang="en" sz="3600">
                <a:latin typeface="Raleway"/>
                <a:ea typeface="Raleway"/>
                <a:cs typeface="Raleway"/>
                <a:sym typeface="Raleway"/>
              </a:rPr>
              <a:t>Linux Basics</a:t>
            </a:r>
            <a:endParaRPr/>
          </a:p>
        </p:txBody>
      </p:sp>
      <p:sp>
        <p:nvSpPr>
          <p:cNvPr id="156" name="Shape 156"/>
          <p:cNvSpPr txBox="1"/>
          <p:nvPr>
            <p:ph idx="1" type="subTitle"/>
          </p:nvPr>
        </p:nvSpPr>
        <p:spPr>
          <a:xfrm>
            <a:off x="338500" y="1447775"/>
            <a:ext cx="8520600" cy="7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Running commands in linux</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Linux comes with a set of predefined programs</a:t>
            </a:r>
            <a:endParaRPr sz="2000">
              <a:latin typeface="Raleway"/>
              <a:ea typeface="Raleway"/>
              <a:cs typeface="Raleway"/>
              <a:sym typeface="Raleway"/>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Usually there is a built in manual</a:t>
            </a:r>
            <a:endParaRPr sz="2000">
              <a:latin typeface="Raleway"/>
              <a:ea typeface="Raleway"/>
              <a:cs typeface="Raleway"/>
              <a:sym typeface="Raleway"/>
            </a:endParaRPr>
          </a:p>
          <a:p>
            <a:pPr indent="-355600" lvl="3" marL="1828800" rtl="0" algn="l">
              <a:spcBef>
                <a:spcPts val="0"/>
              </a:spcBef>
              <a:spcAft>
                <a:spcPts val="0"/>
              </a:spcAft>
              <a:buSzPts val="2000"/>
              <a:buFont typeface="Raleway"/>
              <a:buChar char="●"/>
            </a:pPr>
            <a:r>
              <a:rPr lang="en" sz="2000">
                <a:latin typeface="Raleway"/>
                <a:ea typeface="Raleway"/>
                <a:cs typeface="Raleway"/>
                <a:sym typeface="Raleway"/>
              </a:rPr>
              <a:t>“Program name” -man or with -h</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Programs can be run under different privileges</a:t>
            </a:r>
            <a:endParaRPr sz="2000">
              <a:latin typeface="Raleway"/>
              <a:ea typeface="Raleway"/>
              <a:cs typeface="Raleway"/>
              <a:sym typeface="Raleway"/>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For programs that need to access/edit system files, we need to run the program with sudo</a:t>
            </a:r>
            <a:endParaRPr sz="2000">
              <a:latin typeface="Raleway"/>
              <a:ea typeface="Raleway"/>
              <a:cs typeface="Raleway"/>
              <a:sym typeface="Raleway"/>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E.g. ( sudo vi ….)</a:t>
            </a:r>
            <a:endParaRPr sz="20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1" type="subTitle"/>
          </p:nvPr>
        </p:nvSpPr>
        <p:spPr>
          <a:xfrm>
            <a:off x="311700" y="1333950"/>
            <a:ext cx="8520600" cy="7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lang="en" sz="2000">
                <a:latin typeface="Raleway"/>
                <a:ea typeface="Raleway"/>
                <a:cs typeface="Raleway"/>
                <a:sym typeface="Raleway"/>
              </a:rPr>
              <a:t>Changing hostname</a:t>
            </a:r>
            <a:endParaRPr sz="2000">
              <a:latin typeface="Raleway"/>
              <a:ea typeface="Raleway"/>
              <a:cs typeface="Raleway"/>
              <a:sym typeface="Raleway"/>
            </a:endParaRPr>
          </a:p>
          <a:p>
            <a:pPr indent="-355600" lvl="1" marL="914400" rtl="0" algn="l">
              <a:spcBef>
                <a:spcPts val="0"/>
              </a:spcBef>
              <a:spcAft>
                <a:spcPts val="0"/>
              </a:spcAft>
              <a:buSzPts val="2000"/>
              <a:buFont typeface="Consolas"/>
              <a:buChar char="○"/>
            </a:pPr>
            <a:r>
              <a:rPr lang="en" sz="2000">
                <a:latin typeface="Consolas"/>
                <a:ea typeface="Consolas"/>
                <a:cs typeface="Consolas"/>
                <a:sym typeface="Consolas"/>
              </a:rPr>
              <a:t>sudo raspi-config</a:t>
            </a:r>
            <a:endParaRPr sz="2000">
              <a:latin typeface="Consolas"/>
              <a:ea typeface="Consolas"/>
              <a:cs typeface="Consolas"/>
              <a:sym typeface="Consolas"/>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This will open a program, navigate using </a:t>
            </a:r>
            <a:r>
              <a:rPr b="1" lang="en" sz="2000">
                <a:latin typeface="Raleway"/>
                <a:ea typeface="Raleway"/>
                <a:cs typeface="Raleway"/>
                <a:sym typeface="Raleway"/>
              </a:rPr>
              <a:t>keyboard only</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Select Networking</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Select Hostname</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Type team# where # is your team number,press OK</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Finish</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Reboot</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When you ssh again you’ll need to put team#.local instead of teamX</a:t>
            </a:r>
            <a:endParaRPr sz="2000">
              <a:latin typeface="Raleway"/>
              <a:ea typeface="Raleway"/>
              <a:cs typeface="Raleway"/>
              <a:sym typeface="Raleway"/>
            </a:endParaRPr>
          </a:p>
        </p:txBody>
      </p:sp>
      <p:sp>
        <p:nvSpPr>
          <p:cNvPr id="162" name="Shape 162"/>
          <p:cNvSpPr txBox="1"/>
          <p:nvPr>
            <p:ph type="ctrTitle"/>
          </p:nvPr>
        </p:nvSpPr>
        <p:spPr>
          <a:xfrm>
            <a:off x="311700" y="1272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t/>
            </a:r>
            <a:endParaRPr sz="3600">
              <a:latin typeface="Raleway"/>
              <a:ea typeface="Raleway"/>
              <a:cs typeface="Raleway"/>
              <a:sym typeface="Raleway"/>
            </a:endParaRPr>
          </a:p>
          <a:p>
            <a:pPr indent="0" lvl="0" marL="0" rtl="0">
              <a:spcBef>
                <a:spcPts val="0"/>
              </a:spcBef>
              <a:spcAft>
                <a:spcPts val="0"/>
              </a:spcAft>
              <a:buNone/>
            </a:pPr>
            <a:r>
              <a:t/>
            </a:r>
            <a:endParaRPr/>
          </a:p>
          <a:p>
            <a:pPr indent="457200" lvl="0" marL="2286000" rtl="0" algn="l">
              <a:spcBef>
                <a:spcPts val="0"/>
              </a:spcBef>
              <a:spcAft>
                <a:spcPts val="0"/>
              </a:spcAft>
              <a:buNone/>
            </a:pPr>
            <a:r>
              <a:rPr lang="en" sz="3600">
                <a:latin typeface="Raleway"/>
                <a:ea typeface="Raleway"/>
                <a:cs typeface="Raleway"/>
                <a:sym typeface="Raleway"/>
              </a:rPr>
              <a:t>Linux Basics</a:t>
            </a:r>
            <a:endParaRPr/>
          </a:p>
        </p:txBody>
      </p:sp>
      <p:pic>
        <p:nvPicPr>
          <p:cNvPr id="163" name="Shape 163"/>
          <p:cNvPicPr preferRelativeResize="0"/>
          <p:nvPr/>
        </p:nvPicPr>
        <p:blipFill rotWithShape="1">
          <a:blip r:embed="rId3">
            <a:alphaModFix/>
          </a:blip>
          <a:srcRect b="65012" l="15647" r="32694" t="23341"/>
          <a:stretch/>
        </p:blipFill>
        <p:spPr>
          <a:xfrm>
            <a:off x="3907600" y="1228638"/>
            <a:ext cx="4566100" cy="200325"/>
          </a:xfrm>
          <a:prstGeom prst="rect">
            <a:avLst/>
          </a:prstGeom>
          <a:noFill/>
          <a:ln>
            <a:noFill/>
          </a:ln>
        </p:spPr>
      </p:pic>
      <p:pic>
        <p:nvPicPr>
          <p:cNvPr id="164" name="Shape 164"/>
          <p:cNvPicPr preferRelativeResize="0"/>
          <p:nvPr/>
        </p:nvPicPr>
        <p:blipFill rotWithShape="1">
          <a:blip r:embed="rId4">
            <a:alphaModFix/>
          </a:blip>
          <a:srcRect b="23480" l="17535" r="21811" t="40485"/>
          <a:stretch/>
        </p:blipFill>
        <p:spPr>
          <a:xfrm>
            <a:off x="3631975" y="1467013"/>
            <a:ext cx="5361475" cy="20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ctrTitle"/>
          </p:nvPr>
        </p:nvSpPr>
        <p:spPr>
          <a:xfrm>
            <a:off x="345175" y="274600"/>
            <a:ext cx="8520600" cy="14868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Clr>
                <a:schemeClr val="dk1"/>
              </a:buClr>
              <a:buSzPts val="1100"/>
              <a:buFont typeface="Arial"/>
              <a:buNone/>
            </a:pPr>
            <a:r>
              <a:rPr lang="en" sz="3600">
                <a:latin typeface="Raleway"/>
                <a:ea typeface="Raleway"/>
                <a:cs typeface="Raleway"/>
                <a:sym typeface="Raleway"/>
              </a:rPr>
              <a:t>Linux Basics</a:t>
            </a:r>
            <a:endParaRPr sz="3600">
              <a:latin typeface="Raleway"/>
              <a:ea typeface="Raleway"/>
              <a:cs typeface="Raleway"/>
              <a:sym typeface="Raleway"/>
            </a:endParaRPr>
          </a:p>
          <a:p>
            <a:pPr indent="0" lvl="0" marL="0">
              <a:spcBef>
                <a:spcPts val="0"/>
              </a:spcBef>
              <a:spcAft>
                <a:spcPts val="0"/>
              </a:spcAft>
              <a:buNone/>
            </a:pPr>
            <a:r>
              <a:t/>
            </a:r>
            <a:endParaRPr/>
          </a:p>
        </p:txBody>
      </p:sp>
      <p:sp>
        <p:nvSpPr>
          <p:cNvPr id="170" name="Shape 170"/>
          <p:cNvSpPr txBox="1"/>
          <p:nvPr>
            <p:ph idx="1" type="subTitle"/>
          </p:nvPr>
        </p:nvSpPr>
        <p:spPr>
          <a:xfrm>
            <a:off x="311700" y="937850"/>
            <a:ext cx="8520600" cy="414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Navigation</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cd folder </a:t>
            </a:r>
            <a:r>
              <a:rPr lang="en" sz="2000">
                <a:latin typeface="Raleway"/>
                <a:ea typeface="Raleway"/>
                <a:cs typeface="Raleway"/>
                <a:sym typeface="Raleway"/>
              </a:rPr>
              <a:t>to go into that folder</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cd folder/insideFolder</a:t>
            </a:r>
            <a:r>
              <a:rPr lang="en" sz="2000">
                <a:latin typeface="Raleway"/>
                <a:ea typeface="Raleway"/>
                <a:cs typeface="Raleway"/>
                <a:sym typeface="Raleway"/>
              </a:rPr>
              <a:t> to go 2 levels</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cd ../</a:t>
            </a:r>
            <a:r>
              <a:rPr lang="en" sz="2000">
                <a:latin typeface="Raleway"/>
                <a:ea typeface="Raleway"/>
                <a:cs typeface="Raleway"/>
                <a:sym typeface="Raleway"/>
              </a:rPr>
              <a:t> to go to the previous folder or ../../ for 2 levels up</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cd ~</a:t>
            </a:r>
            <a:r>
              <a:rPr lang="en" sz="2000">
                <a:latin typeface="Raleway"/>
                <a:ea typeface="Raleway"/>
                <a:cs typeface="Raleway"/>
                <a:sym typeface="Raleway"/>
              </a:rPr>
              <a:t> to go to the home folder of the current user</a:t>
            </a:r>
            <a:endParaRPr sz="2000">
              <a:latin typeface="Raleway"/>
              <a:ea typeface="Raleway"/>
              <a:cs typeface="Raleway"/>
              <a:sym typeface="Raleway"/>
            </a:endParaRPr>
          </a:p>
          <a:p>
            <a:pPr indent="0" lvl="0" marL="457200" rtl="0" algn="l">
              <a:spcBef>
                <a:spcPts val="0"/>
              </a:spcBef>
              <a:spcAft>
                <a:spcPts val="0"/>
              </a:spcAft>
              <a:buNone/>
            </a:pPr>
            <a:r>
              <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Folders and files</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ls</a:t>
            </a:r>
            <a:r>
              <a:rPr lang="en" sz="2000">
                <a:latin typeface="Raleway"/>
                <a:ea typeface="Raleway"/>
                <a:cs typeface="Raleway"/>
                <a:sym typeface="Raleway"/>
              </a:rPr>
              <a:t> to list all files and folders in current directory</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Mkdir dirName</a:t>
            </a:r>
            <a:r>
              <a:rPr lang="en" sz="2000">
                <a:latin typeface="Raleway"/>
                <a:ea typeface="Raleway"/>
                <a:cs typeface="Raleway"/>
                <a:sym typeface="Raleway"/>
              </a:rPr>
              <a:t> to create a new directory called dirName</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touch filename</a:t>
            </a:r>
            <a:r>
              <a:rPr lang="en" sz="2000">
                <a:latin typeface="Raleway"/>
                <a:ea typeface="Raleway"/>
                <a:cs typeface="Raleway"/>
                <a:sym typeface="Raleway"/>
              </a:rPr>
              <a:t> to create a new file called filename</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Consolas"/>
                <a:ea typeface="Consolas"/>
                <a:cs typeface="Consolas"/>
                <a:sym typeface="Consolas"/>
              </a:rPr>
              <a:t>cp original_file_path new_file_path </a:t>
            </a:r>
            <a:r>
              <a:rPr lang="en" sz="2000">
                <a:latin typeface="Raleway"/>
                <a:ea typeface="Raleway"/>
                <a:cs typeface="Raleway"/>
                <a:sym typeface="Raleway"/>
              </a:rPr>
              <a:t>for copying file, use </a:t>
            </a:r>
            <a:r>
              <a:rPr lang="en" sz="2000">
                <a:latin typeface="Consolas"/>
                <a:ea typeface="Consolas"/>
                <a:cs typeface="Consolas"/>
                <a:sym typeface="Consolas"/>
              </a:rPr>
              <a:t>mv filename new_path</a:t>
            </a:r>
            <a:r>
              <a:rPr lang="en" sz="2000">
                <a:latin typeface="Raleway"/>
                <a:ea typeface="Raleway"/>
                <a:cs typeface="Raleway"/>
                <a:sym typeface="Raleway"/>
              </a:rPr>
              <a:t> to move file</a:t>
            </a:r>
            <a:endParaRPr sz="2000">
              <a:latin typeface="Raleway"/>
              <a:ea typeface="Raleway"/>
              <a:cs typeface="Raleway"/>
              <a:sym typeface="Raleway"/>
            </a:endParaRPr>
          </a:p>
          <a:p>
            <a:pPr indent="-355600" lvl="1" marL="914400" algn="l">
              <a:spcBef>
                <a:spcPts val="0"/>
              </a:spcBef>
              <a:spcAft>
                <a:spcPts val="0"/>
              </a:spcAft>
              <a:buSzPts val="2000"/>
              <a:buFont typeface="Raleway"/>
              <a:buChar char="○"/>
            </a:pPr>
            <a:r>
              <a:rPr lang="en" sz="2000">
                <a:latin typeface="Consolas"/>
                <a:ea typeface="Consolas"/>
                <a:cs typeface="Consolas"/>
                <a:sym typeface="Consolas"/>
              </a:rPr>
              <a:t>mv -r</a:t>
            </a:r>
            <a:r>
              <a:rPr lang="en" sz="2000">
                <a:latin typeface="Raleway"/>
                <a:ea typeface="Raleway"/>
                <a:cs typeface="Raleway"/>
                <a:sym typeface="Raleway"/>
              </a:rPr>
              <a:t> or </a:t>
            </a:r>
            <a:r>
              <a:rPr lang="en" sz="2000">
                <a:latin typeface="Consolas"/>
                <a:ea typeface="Consolas"/>
                <a:cs typeface="Consolas"/>
                <a:sym typeface="Consolas"/>
              </a:rPr>
              <a:t>cp -r </a:t>
            </a:r>
            <a:r>
              <a:rPr lang="en" sz="2000">
                <a:latin typeface="Raleway"/>
                <a:ea typeface="Raleway"/>
                <a:cs typeface="Raleway"/>
                <a:sym typeface="Raleway"/>
              </a:rPr>
              <a:t>to move and copy folders</a:t>
            </a:r>
            <a:endParaRPr sz="20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b="35140" l="0" r="20622" t="0"/>
          <a:stretch/>
        </p:blipFill>
        <p:spPr>
          <a:xfrm>
            <a:off x="5201050" y="1097250"/>
            <a:ext cx="3873724" cy="2291100"/>
          </a:xfrm>
          <a:prstGeom prst="rect">
            <a:avLst/>
          </a:prstGeom>
          <a:noFill/>
          <a:ln>
            <a:noFill/>
          </a:ln>
        </p:spPr>
      </p:pic>
      <p:sp>
        <p:nvSpPr>
          <p:cNvPr id="176" name="Shape 176"/>
          <p:cNvSpPr txBox="1"/>
          <p:nvPr>
            <p:ph idx="1" type="subTitle"/>
          </p:nvPr>
        </p:nvSpPr>
        <p:spPr>
          <a:xfrm>
            <a:off x="0" y="1292575"/>
            <a:ext cx="5712600" cy="361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Editors</a:t>
            </a:r>
            <a:endParaRPr sz="2000"/>
          </a:p>
          <a:p>
            <a:pPr indent="-355600" lvl="1" marL="914400" rtl="0" algn="l">
              <a:spcBef>
                <a:spcPts val="0"/>
              </a:spcBef>
              <a:spcAft>
                <a:spcPts val="0"/>
              </a:spcAft>
              <a:buSzPts val="2000"/>
              <a:buChar char="○"/>
            </a:pPr>
            <a:r>
              <a:rPr lang="en" sz="2000"/>
              <a:t>Nano</a:t>
            </a:r>
            <a:endParaRPr sz="2000"/>
          </a:p>
          <a:p>
            <a:pPr indent="-355600" lvl="2" marL="1371600" rtl="0" algn="l">
              <a:spcBef>
                <a:spcPts val="0"/>
              </a:spcBef>
              <a:spcAft>
                <a:spcPts val="0"/>
              </a:spcAft>
              <a:buSzPts val="2000"/>
              <a:buChar char="■"/>
            </a:pPr>
            <a:r>
              <a:rPr lang="en" sz="2000"/>
              <a:t>Similar to notepad</a:t>
            </a:r>
            <a:endParaRPr sz="2000"/>
          </a:p>
          <a:p>
            <a:pPr indent="-355600" lvl="2" marL="1371600" rtl="0" algn="l">
              <a:spcBef>
                <a:spcPts val="0"/>
              </a:spcBef>
              <a:spcAft>
                <a:spcPts val="0"/>
              </a:spcAft>
              <a:buSzPts val="2000"/>
              <a:buFont typeface="Consolas"/>
              <a:buChar char="■"/>
            </a:pPr>
            <a:r>
              <a:rPr lang="en" sz="2000">
                <a:latin typeface="Consolas"/>
                <a:ea typeface="Consolas"/>
                <a:cs typeface="Consolas"/>
                <a:sym typeface="Consolas"/>
              </a:rPr>
              <a:t>nano filename</a:t>
            </a:r>
            <a:endParaRPr sz="2000">
              <a:latin typeface="Consolas"/>
              <a:ea typeface="Consolas"/>
              <a:cs typeface="Consolas"/>
              <a:sym typeface="Consolas"/>
            </a:endParaRPr>
          </a:p>
          <a:p>
            <a:pPr indent="-355600" lvl="2" marL="1371600" rtl="0" algn="l">
              <a:spcBef>
                <a:spcPts val="0"/>
              </a:spcBef>
              <a:spcAft>
                <a:spcPts val="0"/>
              </a:spcAft>
              <a:buSzPts val="2000"/>
              <a:buChar char="■"/>
            </a:pPr>
            <a:r>
              <a:rPr lang="en" sz="2000"/>
              <a:t>Ctrl + O to save, Ctrl + X to leave</a:t>
            </a:r>
            <a:endParaRPr sz="2000"/>
          </a:p>
          <a:p>
            <a:pPr indent="-355600" lvl="1" marL="914400" rtl="0" algn="l">
              <a:spcBef>
                <a:spcPts val="0"/>
              </a:spcBef>
              <a:spcAft>
                <a:spcPts val="0"/>
              </a:spcAft>
              <a:buSzPts val="2000"/>
              <a:buChar char="○"/>
            </a:pPr>
            <a:r>
              <a:rPr lang="en" sz="2000"/>
              <a:t>Vim</a:t>
            </a:r>
            <a:endParaRPr sz="2000"/>
          </a:p>
          <a:p>
            <a:pPr indent="-355600" lvl="2" marL="1371600" rtl="0" algn="l">
              <a:spcBef>
                <a:spcPts val="0"/>
              </a:spcBef>
              <a:spcAft>
                <a:spcPts val="0"/>
              </a:spcAft>
              <a:buSzPts val="2000"/>
              <a:buChar char="■"/>
            </a:pPr>
            <a:r>
              <a:rPr lang="en" sz="2000"/>
              <a:t>More advanced than nano</a:t>
            </a:r>
            <a:endParaRPr sz="2000"/>
          </a:p>
          <a:p>
            <a:pPr indent="-355600" lvl="2" marL="1371600" rtl="0" algn="l">
              <a:spcBef>
                <a:spcPts val="0"/>
              </a:spcBef>
              <a:spcAft>
                <a:spcPts val="0"/>
              </a:spcAft>
              <a:buSzPts val="2000"/>
              <a:buChar char="■"/>
            </a:pPr>
            <a:r>
              <a:rPr lang="en" sz="2000"/>
              <a:t>3 modes : Command/Insert/Visual</a:t>
            </a:r>
            <a:endParaRPr sz="2000"/>
          </a:p>
          <a:p>
            <a:pPr indent="-355600" lvl="2" marL="1371600" rtl="0" algn="l">
              <a:spcBef>
                <a:spcPts val="0"/>
              </a:spcBef>
              <a:spcAft>
                <a:spcPts val="0"/>
              </a:spcAft>
              <a:buSzPts val="2000"/>
              <a:buFont typeface="Consolas"/>
              <a:buChar char="■"/>
            </a:pPr>
            <a:r>
              <a:rPr lang="en" sz="2000">
                <a:latin typeface="Consolas"/>
                <a:ea typeface="Consolas"/>
                <a:cs typeface="Consolas"/>
                <a:sym typeface="Consolas"/>
              </a:rPr>
              <a:t>vim filename</a:t>
            </a:r>
            <a:endParaRPr sz="2000">
              <a:latin typeface="Consolas"/>
              <a:ea typeface="Consolas"/>
              <a:cs typeface="Consolas"/>
              <a:sym typeface="Consolas"/>
            </a:endParaRPr>
          </a:p>
          <a:p>
            <a:pPr indent="-355600" lvl="2" marL="1371600" algn="l">
              <a:spcBef>
                <a:spcPts val="0"/>
              </a:spcBef>
              <a:spcAft>
                <a:spcPts val="0"/>
              </a:spcAft>
              <a:buSzPts val="2000"/>
              <a:buChar char="■"/>
            </a:pPr>
            <a:r>
              <a:rPr lang="en" sz="2000"/>
              <a:t>:w to save, :q to exit, :q! to exit without saving</a:t>
            </a:r>
            <a:endParaRPr sz="2000"/>
          </a:p>
        </p:txBody>
      </p:sp>
      <p:sp>
        <p:nvSpPr>
          <p:cNvPr id="177" name="Shape 177"/>
          <p:cNvSpPr txBox="1"/>
          <p:nvPr>
            <p:ph type="ctrTitle"/>
          </p:nvPr>
        </p:nvSpPr>
        <p:spPr>
          <a:xfrm>
            <a:off x="408550" y="120550"/>
            <a:ext cx="5739600" cy="14868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sz="3600">
                <a:latin typeface="Raleway"/>
                <a:ea typeface="Raleway"/>
                <a:cs typeface="Raleway"/>
                <a:sym typeface="Raleway"/>
              </a:rPr>
              <a:t>Linux Basics</a:t>
            </a:r>
            <a:endParaRPr sz="3600">
              <a:latin typeface="Raleway"/>
              <a:ea typeface="Raleway"/>
              <a:cs typeface="Raleway"/>
              <a:sym typeface="Raleway"/>
            </a:endParaRPr>
          </a:p>
          <a:p>
            <a:pPr indent="0" lvl="0" marL="0" rtl="0">
              <a:spcBef>
                <a:spcPts val="0"/>
              </a:spcBef>
              <a:spcAft>
                <a:spcPts val="0"/>
              </a:spcAft>
              <a:buNone/>
            </a:pPr>
            <a:r>
              <a:t/>
            </a:r>
            <a:endParaRPr/>
          </a:p>
        </p:txBody>
      </p:sp>
      <p:pic>
        <p:nvPicPr>
          <p:cNvPr id="178" name="Shape 178"/>
          <p:cNvPicPr preferRelativeResize="0"/>
          <p:nvPr/>
        </p:nvPicPr>
        <p:blipFill>
          <a:blip r:embed="rId4">
            <a:alphaModFix/>
          </a:blip>
          <a:stretch>
            <a:fillRect/>
          </a:stretch>
        </p:blipFill>
        <p:spPr>
          <a:xfrm>
            <a:off x="7705425" y="3388350"/>
            <a:ext cx="1171416" cy="148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idx="1" type="subTitle"/>
          </p:nvPr>
        </p:nvSpPr>
        <p:spPr>
          <a:xfrm>
            <a:off x="311700" y="857250"/>
            <a:ext cx="8520600" cy="158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b="1" lang="en" sz="1800">
                <a:latin typeface="Raleway"/>
                <a:ea typeface="Raleway"/>
                <a:cs typeface="Raleway"/>
                <a:sym typeface="Raleway"/>
              </a:rPr>
              <a:t>Connecting to McGill’s wifi</a:t>
            </a:r>
            <a:endParaRPr b="1" sz="1800">
              <a:latin typeface="Raleway"/>
              <a:ea typeface="Raleway"/>
              <a:cs typeface="Raleway"/>
              <a:sym typeface="Raleway"/>
            </a:endParaRPr>
          </a:p>
          <a:p>
            <a:pPr indent="-342900" lvl="1" marL="914400" rtl="0" algn="l">
              <a:spcBef>
                <a:spcPts val="0"/>
              </a:spcBef>
              <a:spcAft>
                <a:spcPts val="0"/>
              </a:spcAft>
              <a:buSzPts val="1800"/>
              <a:buFont typeface="Raleway"/>
              <a:buChar char="○"/>
            </a:pPr>
            <a:r>
              <a:rPr lang="en" sz="1800">
                <a:latin typeface="Raleway"/>
                <a:ea typeface="Raleway"/>
                <a:cs typeface="Raleway"/>
                <a:sym typeface="Raleway"/>
              </a:rPr>
              <a:t>Open /etc/wpa_supplicant/wpa_supplicant.conf</a:t>
            </a:r>
            <a:endParaRPr sz="1800">
              <a:latin typeface="Raleway"/>
              <a:ea typeface="Raleway"/>
              <a:cs typeface="Raleway"/>
              <a:sym typeface="Raleway"/>
            </a:endParaRPr>
          </a:p>
          <a:p>
            <a:pPr indent="-342900" lvl="2" marL="1371600" rtl="0" algn="l">
              <a:spcBef>
                <a:spcPts val="0"/>
              </a:spcBef>
              <a:spcAft>
                <a:spcPts val="0"/>
              </a:spcAft>
              <a:buSzPts val="1800"/>
              <a:buFont typeface="Consolas"/>
              <a:buChar char="■"/>
            </a:pPr>
            <a:r>
              <a:rPr lang="en" sz="1800">
                <a:latin typeface="Consolas"/>
                <a:ea typeface="Consolas"/>
                <a:cs typeface="Consolas"/>
                <a:sym typeface="Consolas"/>
              </a:rPr>
              <a:t>sudo nano /etc/wpa_supplicant/wpa_supplicant.conf</a:t>
            </a:r>
            <a:endParaRPr sz="1800">
              <a:latin typeface="Consolas"/>
              <a:ea typeface="Consolas"/>
              <a:cs typeface="Consolas"/>
              <a:sym typeface="Consolas"/>
            </a:endParaRPr>
          </a:p>
          <a:p>
            <a:pPr indent="-355600" lvl="2" marL="1371600" rtl="0" algn="l">
              <a:spcBef>
                <a:spcPts val="0"/>
              </a:spcBef>
              <a:spcAft>
                <a:spcPts val="0"/>
              </a:spcAft>
              <a:buSzPts val="2000"/>
              <a:buFont typeface="Raleway"/>
              <a:buChar char="■"/>
            </a:pPr>
            <a:r>
              <a:rPr lang="en" sz="1800">
                <a:latin typeface="Raleway"/>
                <a:ea typeface="Raleway"/>
                <a:cs typeface="Raleway"/>
                <a:sym typeface="Raleway"/>
              </a:rPr>
              <a:t>This is a system file so you need the admin privilege </a:t>
            </a:r>
            <a:endParaRPr sz="1800">
              <a:latin typeface="Raleway"/>
              <a:ea typeface="Raleway"/>
              <a:cs typeface="Raleway"/>
              <a:sym typeface="Raleway"/>
            </a:endParaRPr>
          </a:p>
          <a:p>
            <a:pPr indent="-342900" lvl="2" marL="1371600" rtl="0" algn="l">
              <a:spcBef>
                <a:spcPts val="0"/>
              </a:spcBef>
              <a:spcAft>
                <a:spcPts val="0"/>
              </a:spcAft>
              <a:buSzPts val="1800"/>
              <a:buFont typeface="Raleway"/>
              <a:buChar char="■"/>
            </a:pPr>
            <a:r>
              <a:rPr lang="en" sz="1800">
                <a:latin typeface="Raleway"/>
                <a:ea typeface="Raleway"/>
                <a:cs typeface="Raleway"/>
                <a:sym typeface="Raleway"/>
              </a:rPr>
              <a:t>It should be set up to something like this</a:t>
            </a:r>
            <a:endParaRPr sz="1400">
              <a:latin typeface="Consolas"/>
              <a:ea typeface="Consolas"/>
              <a:cs typeface="Consolas"/>
              <a:sym typeface="Consolas"/>
            </a:endParaRPr>
          </a:p>
          <a:p>
            <a:pPr indent="0" lvl="0" marL="457200" rtl="0" algn="l">
              <a:spcBef>
                <a:spcPts val="0"/>
              </a:spcBef>
              <a:spcAft>
                <a:spcPts val="0"/>
              </a:spcAft>
              <a:buNone/>
            </a:pPr>
            <a:r>
              <a:t/>
            </a:r>
            <a:endParaRPr sz="1400">
              <a:latin typeface="Consolas"/>
              <a:ea typeface="Consolas"/>
              <a:cs typeface="Consolas"/>
              <a:sym typeface="Consolas"/>
            </a:endParaRPr>
          </a:p>
          <a:p>
            <a:pPr indent="0" lvl="0" marL="457200" rtl="0" algn="l">
              <a:spcBef>
                <a:spcPts val="0"/>
              </a:spcBef>
              <a:spcAft>
                <a:spcPts val="0"/>
              </a:spcAft>
              <a:buNone/>
            </a:pPr>
            <a:r>
              <a:t/>
            </a:r>
            <a:endParaRPr sz="2000">
              <a:latin typeface="Raleway"/>
              <a:ea typeface="Raleway"/>
              <a:cs typeface="Raleway"/>
              <a:sym typeface="Raleway"/>
            </a:endParaRPr>
          </a:p>
          <a:p>
            <a:pPr indent="0" lvl="0" marL="0" marR="0" rtl="0" algn="l">
              <a:lnSpc>
                <a:spcPct val="100000"/>
              </a:lnSpc>
              <a:spcBef>
                <a:spcPts val="0"/>
              </a:spcBef>
              <a:spcAft>
                <a:spcPts val="0"/>
              </a:spcAft>
              <a:buNone/>
            </a:pPr>
            <a:r>
              <a:t/>
            </a:r>
            <a:endParaRPr sz="2000">
              <a:latin typeface="Raleway"/>
              <a:ea typeface="Raleway"/>
              <a:cs typeface="Raleway"/>
              <a:sym typeface="Raleway"/>
            </a:endParaRPr>
          </a:p>
        </p:txBody>
      </p:sp>
      <p:sp>
        <p:nvSpPr>
          <p:cNvPr id="184" name="Shape 184"/>
          <p:cNvSpPr txBox="1"/>
          <p:nvPr>
            <p:ph type="ctrTitle"/>
          </p:nvPr>
        </p:nvSpPr>
        <p:spPr>
          <a:xfrm>
            <a:off x="311700" y="1272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t/>
            </a:r>
            <a:endParaRPr sz="3600">
              <a:latin typeface="Raleway"/>
              <a:ea typeface="Raleway"/>
              <a:cs typeface="Raleway"/>
              <a:sym typeface="Raleway"/>
            </a:endParaRPr>
          </a:p>
          <a:p>
            <a:pPr indent="0" lvl="0" marL="0" rtl="0">
              <a:spcBef>
                <a:spcPts val="0"/>
              </a:spcBef>
              <a:spcAft>
                <a:spcPts val="0"/>
              </a:spcAft>
              <a:buNone/>
            </a:pPr>
            <a:r>
              <a:t/>
            </a:r>
            <a:endParaRPr/>
          </a:p>
          <a:p>
            <a:pPr indent="457200" lvl="0" marL="2286000" rtl="0" algn="l">
              <a:spcBef>
                <a:spcPts val="0"/>
              </a:spcBef>
              <a:spcAft>
                <a:spcPts val="0"/>
              </a:spcAft>
              <a:buNone/>
            </a:pPr>
            <a:r>
              <a:rPr lang="en" sz="3600">
                <a:latin typeface="Raleway"/>
                <a:ea typeface="Raleway"/>
                <a:cs typeface="Raleway"/>
                <a:sym typeface="Raleway"/>
              </a:rPr>
              <a:t>Linux Basics</a:t>
            </a:r>
            <a:endParaRPr/>
          </a:p>
        </p:txBody>
      </p:sp>
      <p:sp>
        <p:nvSpPr>
          <p:cNvPr id="185" name="Shape 185"/>
          <p:cNvSpPr txBox="1"/>
          <p:nvPr/>
        </p:nvSpPr>
        <p:spPr>
          <a:xfrm>
            <a:off x="284700" y="2264375"/>
            <a:ext cx="8574600" cy="2346000"/>
          </a:xfrm>
          <a:prstGeom prst="rect">
            <a:avLst/>
          </a:prstGeom>
          <a:noFill/>
          <a:ln>
            <a:noFill/>
          </a:ln>
        </p:spPr>
        <p:txBody>
          <a:bodyPr anchorCtr="0" anchor="t" bIns="91425" lIns="91425" spcFirstLastPara="1" rIns="91425" wrap="square" tIns="91425">
            <a:noAutofit/>
          </a:bodyPr>
          <a:lstStyle/>
          <a:p>
            <a:pPr indent="-298450" lvl="2" marL="1371600" rtl="0">
              <a:spcBef>
                <a:spcPts val="0"/>
              </a:spcBef>
              <a:spcAft>
                <a:spcPts val="0"/>
              </a:spcAft>
              <a:buClr>
                <a:schemeClr val="dk2"/>
              </a:buClr>
              <a:buSzPts val="1100"/>
              <a:buFont typeface="Consolas"/>
              <a:buChar char="■"/>
            </a:pPr>
            <a:r>
              <a:rPr lang="en" sz="1100">
                <a:solidFill>
                  <a:schemeClr val="dk2"/>
                </a:solidFill>
                <a:latin typeface="Consolas"/>
                <a:ea typeface="Consolas"/>
                <a:cs typeface="Consolas"/>
                <a:sym typeface="Consolas"/>
              </a:rPr>
              <a:t>country=GB</a:t>
            </a:r>
            <a:endParaRPr sz="1100">
              <a:solidFill>
                <a:schemeClr val="dk2"/>
              </a:solidFill>
              <a:latin typeface="Consolas"/>
              <a:ea typeface="Consolas"/>
              <a:cs typeface="Consolas"/>
              <a:sym typeface="Consolas"/>
            </a:endParaRPr>
          </a:p>
          <a:p>
            <a:pPr indent="0" lvl="0" marL="914400" rtl="0">
              <a:spcBef>
                <a:spcPts val="0"/>
              </a:spcBef>
              <a:spcAft>
                <a:spcPts val="0"/>
              </a:spcAft>
              <a:buNone/>
            </a:pPr>
            <a:r>
              <a:rPr lang="en" sz="1100">
                <a:solidFill>
                  <a:schemeClr val="dk2"/>
                </a:solidFill>
                <a:latin typeface="Consolas"/>
                <a:ea typeface="Consolas"/>
                <a:cs typeface="Consolas"/>
                <a:sym typeface="Consolas"/>
              </a:rPr>
              <a:t>      ctrl_interface=DIR=/var/run/wpa_supplicant GROUP=netdev</a:t>
            </a:r>
            <a:endParaRPr sz="1100">
              <a:solidFill>
                <a:schemeClr val="dk2"/>
              </a:solidFill>
              <a:latin typeface="Consolas"/>
              <a:ea typeface="Consolas"/>
              <a:cs typeface="Consolas"/>
              <a:sym typeface="Consolas"/>
            </a:endParaRPr>
          </a:p>
          <a:p>
            <a:pPr indent="0" lvl="0" marL="914400" rtl="0">
              <a:spcBef>
                <a:spcPts val="0"/>
              </a:spcBef>
              <a:spcAft>
                <a:spcPts val="0"/>
              </a:spcAft>
              <a:buNone/>
            </a:pPr>
            <a:r>
              <a:rPr lang="en" sz="1100">
                <a:solidFill>
                  <a:schemeClr val="dk2"/>
                </a:solidFill>
                <a:latin typeface="Consolas"/>
                <a:ea typeface="Consolas"/>
                <a:cs typeface="Consolas"/>
                <a:sym typeface="Consolas"/>
              </a:rPr>
              <a:t>      update_config=1 </a:t>
            </a:r>
            <a:endParaRPr sz="1100">
              <a:solidFill>
                <a:schemeClr val="dk2"/>
              </a:solidFill>
              <a:latin typeface="Consolas"/>
              <a:ea typeface="Consolas"/>
              <a:cs typeface="Consolas"/>
              <a:sym typeface="Consolas"/>
            </a:endParaRPr>
          </a:p>
          <a:p>
            <a:pPr indent="0" lvl="0" marL="914400" rtl="0">
              <a:spcBef>
                <a:spcPts val="0"/>
              </a:spcBef>
              <a:spcAft>
                <a:spcPts val="0"/>
              </a:spcAft>
              <a:buNone/>
            </a:pPr>
            <a:r>
              <a:rPr lang="en" sz="1100">
                <a:solidFill>
                  <a:schemeClr val="dk2"/>
                </a:solidFill>
                <a:latin typeface="Consolas"/>
                <a:ea typeface="Consolas"/>
                <a:cs typeface="Consolas"/>
                <a:sym typeface="Consolas"/>
              </a:rPr>
              <a:t>      network={</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ssid="wpa.mcgill.ca"</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priority=1</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proto=RSN</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key_mgmt=WPA-EAP</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pairwise=CCMP</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auth_alg=OPEN</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eap=PEAP</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identity="YOURMCGILLID"</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password="YOURMCGILLPASSWORD"</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phase1="peaplabel=0"</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      phase2="auth=MSCHAPV2"</a:t>
            </a:r>
            <a:endParaRPr sz="1100">
              <a:solidFill>
                <a:schemeClr val="dk2"/>
              </a:solidFill>
              <a:latin typeface="Consolas"/>
              <a:ea typeface="Consolas"/>
              <a:cs typeface="Consolas"/>
              <a:sym typeface="Consolas"/>
            </a:endParaRPr>
          </a:p>
          <a:p>
            <a:pPr indent="0" lvl="0" marL="1371600" rtl="0">
              <a:spcBef>
                <a:spcPts val="0"/>
              </a:spcBef>
              <a:spcAft>
                <a:spcPts val="0"/>
              </a:spcAft>
              <a:buClr>
                <a:schemeClr val="dk1"/>
              </a:buClr>
              <a:buSzPts val="1100"/>
              <a:buFont typeface="Arial"/>
              <a:buNone/>
            </a:pPr>
            <a:r>
              <a:rPr lang="en" sz="1100">
                <a:solidFill>
                  <a:schemeClr val="dk2"/>
                </a:solidFill>
                <a:latin typeface="Consolas"/>
                <a:ea typeface="Consolas"/>
                <a:cs typeface="Consolas"/>
                <a:sym typeface="Consolas"/>
              </a:rPr>
              <a:t>}</a:t>
            </a:r>
            <a:endParaRPr sz="1100">
              <a:solidFill>
                <a:schemeClr val="dk2"/>
              </a:solidFill>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nvSpPr>
        <p:spPr>
          <a:xfrm>
            <a:off x="167975" y="122800"/>
            <a:ext cx="8459100" cy="3000000"/>
          </a:xfrm>
          <a:prstGeom prst="rect">
            <a:avLst/>
          </a:prstGeom>
          <a:noFill/>
          <a:ln>
            <a:noFill/>
          </a:ln>
        </p:spPr>
        <p:txBody>
          <a:bodyPr anchorCtr="0" anchor="ctr" bIns="91425" lIns="91425" spcFirstLastPara="1" rIns="91425" wrap="square" tIns="91425">
            <a:noAutofit/>
          </a:bodyPr>
          <a:lstStyle/>
          <a:p>
            <a:pPr indent="-355600" lvl="1" marL="914400" rtl="0">
              <a:spcBef>
                <a:spcPts val="0"/>
              </a:spcBef>
              <a:spcAft>
                <a:spcPts val="0"/>
              </a:spcAft>
              <a:buClr>
                <a:schemeClr val="dk2"/>
              </a:buClr>
              <a:buSzPts val="2000"/>
              <a:buFont typeface="Raleway"/>
              <a:buChar char="○"/>
            </a:pPr>
            <a:r>
              <a:rPr lang="en" sz="2000">
                <a:solidFill>
                  <a:schemeClr val="dk2"/>
                </a:solidFill>
                <a:latin typeface="Raleway"/>
                <a:ea typeface="Raleway"/>
                <a:cs typeface="Raleway"/>
                <a:sym typeface="Raleway"/>
              </a:rPr>
              <a:t>Enter you mcgill username and password in the required fields</a:t>
            </a:r>
            <a:endParaRPr sz="2000">
              <a:solidFill>
                <a:schemeClr val="dk2"/>
              </a:solidFill>
              <a:latin typeface="Raleway"/>
              <a:ea typeface="Raleway"/>
              <a:cs typeface="Raleway"/>
              <a:sym typeface="Raleway"/>
            </a:endParaRPr>
          </a:p>
          <a:p>
            <a:pPr indent="-355600" lvl="1" marL="914400" rtl="0">
              <a:spcBef>
                <a:spcPts val="0"/>
              </a:spcBef>
              <a:spcAft>
                <a:spcPts val="0"/>
              </a:spcAft>
              <a:buClr>
                <a:schemeClr val="dk2"/>
              </a:buClr>
              <a:buSzPts val="2000"/>
              <a:buFont typeface="Raleway"/>
              <a:buChar char="○"/>
            </a:pPr>
            <a:r>
              <a:rPr lang="en" sz="2000">
                <a:solidFill>
                  <a:schemeClr val="dk2"/>
                </a:solidFill>
                <a:latin typeface="Raleway"/>
                <a:ea typeface="Raleway"/>
                <a:cs typeface="Raleway"/>
                <a:sym typeface="Raleway"/>
              </a:rPr>
              <a:t>Type</a:t>
            </a:r>
            <a:r>
              <a:rPr lang="en" sz="2000">
                <a:solidFill>
                  <a:schemeClr val="dk2"/>
                </a:solidFill>
                <a:latin typeface="Consolas"/>
                <a:ea typeface="Consolas"/>
                <a:cs typeface="Consolas"/>
                <a:sym typeface="Consolas"/>
              </a:rPr>
              <a:t> sudo reboot </a:t>
            </a:r>
            <a:r>
              <a:rPr lang="en" sz="2000">
                <a:solidFill>
                  <a:schemeClr val="dk2"/>
                </a:solidFill>
                <a:latin typeface="Raleway"/>
                <a:ea typeface="Raleway"/>
                <a:cs typeface="Raleway"/>
                <a:sym typeface="Raleway"/>
              </a:rPr>
              <a:t>to reboot  (you’ll need to ssh again to login)</a:t>
            </a:r>
            <a:endParaRPr sz="2000">
              <a:solidFill>
                <a:schemeClr val="dk2"/>
              </a:solidFill>
              <a:latin typeface="Raleway"/>
              <a:ea typeface="Raleway"/>
              <a:cs typeface="Raleway"/>
              <a:sym typeface="Raleway"/>
            </a:endParaRPr>
          </a:p>
          <a:p>
            <a:pPr indent="-355600" lvl="1" marL="914400" rtl="0">
              <a:spcBef>
                <a:spcPts val="0"/>
              </a:spcBef>
              <a:spcAft>
                <a:spcPts val="0"/>
              </a:spcAft>
              <a:buClr>
                <a:schemeClr val="dk2"/>
              </a:buClr>
              <a:buSzPts val="2000"/>
              <a:buFont typeface="Raleway"/>
              <a:buChar char="○"/>
            </a:pPr>
            <a:r>
              <a:rPr lang="en" sz="2000">
                <a:solidFill>
                  <a:schemeClr val="dk2"/>
                </a:solidFill>
                <a:latin typeface="Raleway"/>
                <a:ea typeface="Raleway"/>
                <a:cs typeface="Raleway"/>
                <a:sym typeface="Raleway"/>
              </a:rPr>
              <a:t>Check wifi status</a:t>
            </a:r>
            <a:endParaRPr sz="2000">
              <a:solidFill>
                <a:schemeClr val="dk2"/>
              </a:solidFill>
              <a:latin typeface="Raleway"/>
              <a:ea typeface="Raleway"/>
              <a:cs typeface="Raleway"/>
              <a:sym typeface="Raleway"/>
            </a:endParaRPr>
          </a:p>
          <a:p>
            <a:pPr indent="-355600" lvl="2" marL="1371600" rtl="0">
              <a:spcBef>
                <a:spcPts val="0"/>
              </a:spcBef>
              <a:spcAft>
                <a:spcPts val="0"/>
              </a:spcAft>
              <a:buClr>
                <a:schemeClr val="dk2"/>
              </a:buClr>
              <a:buSzPts val="2000"/>
              <a:buFont typeface="Raleway"/>
              <a:buChar char="■"/>
            </a:pPr>
            <a:r>
              <a:rPr lang="en" sz="2000">
                <a:solidFill>
                  <a:schemeClr val="dk2"/>
                </a:solidFill>
                <a:latin typeface="Raleway"/>
                <a:ea typeface="Raleway"/>
                <a:cs typeface="Raleway"/>
                <a:sym typeface="Raleway"/>
              </a:rPr>
              <a:t>Type </a:t>
            </a:r>
            <a:r>
              <a:rPr lang="en" sz="2000">
                <a:solidFill>
                  <a:schemeClr val="dk2"/>
                </a:solidFill>
                <a:latin typeface="Consolas"/>
                <a:ea typeface="Consolas"/>
                <a:cs typeface="Consolas"/>
                <a:sym typeface="Consolas"/>
              </a:rPr>
              <a:t>ifconfig</a:t>
            </a:r>
            <a:r>
              <a:rPr lang="en" sz="2000">
                <a:solidFill>
                  <a:schemeClr val="dk2"/>
                </a:solidFill>
                <a:latin typeface="Raleway"/>
                <a:ea typeface="Raleway"/>
                <a:cs typeface="Raleway"/>
                <a:sym typeface="Raleway"/>
              </a:rPr>
              <a:t>  in terminal -&gt;  and look for </a:t>
            </a:r>
            <a:r>
              <a:rPr lang="en" sz="2000">
                <a:solidFill>
                  <a:schemeClr val="dk2"/>
                </a:solidFill>
                <a:latin typeface="Consolas"/>
                <a:ea typeface="Consolas"/>
                <a:cs typeface="Consolas"/>
                <a:sym typeface="Consolas"/>
              </a:rPr>
              <a:t>wlan0 (wifi)  -&gt; inet addr. </a:t>
            </a:r>
            <a:r>
              <a:rPr lang="en" sz="2000">
                <a:solidFill>
                  <a:schemeClr val="dk2"/>
                </a:solidFill>
                <a:latin typeface="Raleway"/>
                <a:ea typeface="Raleway"/>
                <a:cs typeface="Raleway"/>
                <a:sym typeface="Raleway"/>
              </a:rPr>
              <a:t>The IP </a:t>
            </a:r>
            <a:r>
              <a:rPr lang="en" sz="2000">
                <a:solidFill>
                  <a:schemeClr val="dk2"/>
                </a:solidFill>
                <a:latin typeface="Raleway"/>
                <a:ea typeface="Raleway"/>
                <a:cs typeface="Raleway"/>
                <a:sym typeface="Raleway"/>
              </a:rPr>
              <a:t>address</a:t>
            </a:r>
            <a:r>
              <a:rPr lang="en" sz="2000">
                <a:solidFill>
                  <a:schemeClr val="dk2"/>
                </a:solidFill>
                <a:latin typeface="Raleway"/>
                <a:ea typeface="Raleway"/>
                <a:cs typeface="Raleway"/>
                <a:sym typeface="Raleway"/>
              </a:rPr>
              <a:t> is your Pi’s ip address.</a:t>
            </a:r>
            <a:endParaRPr sz="2000">
              <a:solidFill>
                <a:schemeClr val="dk2"/>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1" type="subTitle"/>
          </p:nvPr>
        </p:nvSpPr>
        <p:spPr>
          <a:xfrm>
            <a:off x="224625" y="1092825"/>
            <a:ext cx="8520600" cy="7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Connecting to regular wifi</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For regular home wifi with WPA2 you’ll need to add this in the wpa_supplicant.conf</a:t>
            </a:r>
            <a:endParaRPr sz="2000">
              <a:latin typeface="Raleway"/>
              <a:ea typeface="Raleway"/>
              <a:cs typeface="Raleway"/>
              <a:sym typeface="Raleway"/>
            </a:endParaRPr>
          </a:p>
          <a:p>
            <a:pPr indent="-355600" lvl="2" marL="1371600" marR="101600" rtl="0" algn="l">
              <a:lnSpc>
                <a:spcPct val="142857"/>
              </a:lnSpc>
              <a:spcBef>
                <a:spcPts val="0"/>
              </a:spcBef>
              <a:spcAft>
                <a:spcPts val="0"/>
              </a:spcAft>
              <a:buSzPts val="2000"/>
              <a:buFont typeface="Raleway"/>
              <a:buChar char="■"/>
            </a:pPr>
            <a:r>
              <a:rPr lang="en" sz="1050">
                <a:solidFill>
                  <a:srgbClr val="222222"/>
                </a:solidFill>
                <a:highlight>
                  <a:srgbClr val="F2F1F0"/>
                </a:highlight>
                <a:latin typeface="Verdana"/>
                <a:ea typeface="Verdana"/>
                <a:cs typeface="Verdana"/>
                <a:sym typeface="Verdana"/>
              </a:rPr>
              <a:t>network={</a:t>
            </a:r>
            <a:br>
              <a:rPr lang="en" sz="1050">
                <a:solidFill>
                  <a:srgbClr val="222222"/>
                </a:solidFill>
                <a:highlight>
                  <a:srgbClr val="F2F1F0"/>
                </a:highlight>
                <a:latin typeface="Verdana"/>
                <a:ea typeface="Verdana"/>
                <a:cs typeface="Verdana"/>
                <a:sym typeface="Verdana"/>
              </a:rPr>
            </a:br>
            <a:r>
              <a:rPr lang="en" sz="1050">
                <a:solidFill>
                  <a:srgbClr val="222222"/>
                </a:solidFill>
                <a:highlight>
                  <a:srgbClr val="F2F1F0"/>
                </a:highlight>
                <a:latin typeface="Verdana"/>
                <a:ea typeface="Verdana"/>
                <a:cs typeface="Verdana"/>
                <a:sym typeface="Verdana"/>
              </a:rPr>
              <a:t>    ssid="testing"</a:t>
            </a:r>
            <a:br>
              <a:rPr lang="en" sz="1050">
                <a:solidFill>
                  <a:srgbClr val="222222"/>
                </a:solidFill>
                <a:highlight>
                  <a:srgbClr val="F2F1F0"/>
                </a:highlight>
                <a:latin typeface="Verdana"/>
                <a:ea typeface="Verdana"/>
                <a:cs typeface="Verdana"/>
                <a:sym typeface="Verdana"/>
              </a:rPr>
            </a:br>
            <a:r>
              <a:rPr lang="en" sz="1050">
                <a:solidFill>
                  <a:srgbClr val="222222"/>
                </a:solidFill>
                <a:highlight>
                  <a:srgbClr val="F2F1F0"/>
                </a:highlight>
                <a:latin typeface="Verdana"/>
                <a:ea typeface="Verdana"/>
                <a:cs typeface="Verdana"/>
                <a:sym typeface="Verdana"/>
              </a:rPr>
              <a:t>    psk="testingPassword"</a:t>
            </a:r>
            <a:br>
              <a:rPr lang="en" sz="1050">
                <a:solidFill>
                  <a:srgbClr val="222222"/>
                </a:solidFill>
                <a:highlight>
                  <a:srgbClr val="F2F1F0"/>
                </a:highlight>
                <a:latin typeface="Verdana"/>
                <a:ea typeface="Verdana"/>
                <a:cs typeface="Verdana"/>
                <a:sym typeface="Verdana"/>
              </a:rPr>
            </a:br>
            <a:r>
              <a:rPr lang="en" sz="1050">
                <a:solidFill>
                  <a:srgbClr val="222222"/>
                </a:solidFill>
                <a:highlight>
                  <a:srgbClr val="F2F1F0"/>
                </a:highlight>
                <a:latin typeface="Verdana"/>
                <a:ea typeface="Verdana"/>
                <a:cs typeface="Verdana"/>
                <a:sym typeface="Verdana"/>
              </a:rPr>
              <a:t>}</a:t>
            </a:r>
            <a:endParaRPr sz="1050">
              <a:solidFill>
                <a:srgbClr val="222222"/>
              </a:solidFill>
              <a:highlight>
                <a:srgbClr val="F2F1F0"/>
              </a:highlight>
              <a:latin typeface="Verdana"/>
              <a:ea typeface="Verdana"/>
              <a:cs typeface="Verdana"/>
              <a:sym typeface="Verdana"/>
            </a:endParaRPr>
          </a:p>
          <a:p>
            <a:pPr indent="0" lvl="0" marL="914400" rtl="0" algn="l">
              <a:spcBef>
                <a:spcPts val="0"/>
              </a:spcBef>
              <a:spcAft>
                <a:spcPts val="0"/>
              </a:spcAft>
              <a:buNone/>
            </a:pPr>
            <a:r>
              <a:t/>
            </a:r>
            <a:endParaRPr sz="2000">
              <a:latin typeface="Raleway"/>
              <a:ea typeface="Raleway"/>
              <a:cs typeface="Raleway"/>
              <a:sym typeface="Raleway"/>
            </a:endParaRPr>
          </a:p>
        </p:txBody>
      </p:sp>
      <p:sp>
        <p:nvSpPr>
          <p:cNvPr id="196" name="Shape 196"/>
          <p:cNvSpPr txBox="1"/>
          <p:nvPr>
            <p:ph type="ctrTitle"/>
          </p:nvPr>
        </p:nvSpPr>
        <p:spPr>
          <a:xfrm>
            <a:off x="311700" y="1272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t/>
            </a:r>
            <a:endParaRPr sz="3600">
              <a:latin typeface="Raleway"/>
              <a:ea typeface="Raleway"/>
              <a:cs typeface="Raleway"/>
              <a:sym typeface="Raleway"/>
            </a:endParaRPr>
          </a:p>
          <a:p>
            <a:pPr indent="0" lvl="0" marL="0" rtl="0">
              <a:spcBef>
                <a:spcPts val="0"/>
              </a:spcBef>
              <a:spcAft>
                <a:spcPts val="0"/>
              </a:spcAft>
              <a:buNone/>
            </a:pPr>
            <a:r>
              <a:t/>
            </a:r>
            <a:endParaRPr/>
          </a:p>
          <a:p>
            <a:pPr indent="457200" lvl="0" marL="2286000" rtl="0" algn="l">
              <a:spcBef>
                <a:spcPts val="0"/>
              </a:spcBef>
              <a:spcAft>
                <a:spcPts val="0"/>
              </a:spcAft>
              <a:buNone/>
            </a:pPr>
            <a:r>
              <a:rPr lang="en" sz="3600">
                <a:latin typeface="Raleway"/>
                <a:ea typeface="Raleway"/>
                <a:cs typeface="Raleway"/>
                <a:sym typeface="Raleway"/>
              </a:rPr>
              <a:t>Linux Basics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idx="1" type="subTitle"/>
          </p:nvPr>
        </p:nvSpPr>
        <p:spPr>
          <a:xfrm>
            <a:off x="311700" y="1206675"/>
            <a:ext cx="8520600" cy="7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SSH over the network</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Using the same instructions as before but replacing teamX with the IP address you got from the previous step</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Your computer needs to be connected to McGill’s Wifi</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You can also try to ssh by using simply team# instead of team#.local</a:t>
            </a:r>
            <a:endParaRPr sz="2000">
              <a:latin typeface="Raleway"/>
              <a:ea typeface="Raleway"/>
              <a:cs typeface="Raleway"/>
              <a:sym typeface="Raleway"/>
            </a:endParaRPr>
          </a:p>
          <a:p>
            <a:pPr indent="0" lvl="0" marL="0" algn="l">
              <a:spcBef>
                <a:spcPts val="0"/>
              </a:spcBef>
              <a:spcAft>
                <a:spcPts val="0"/>
              </a:spcAft>
              <a:buNone/>
            </a:pPr>
            <a:r>
              <a:t/>
            </a:r>
            <a:endParaRPr sz="2000">
              <a:latin typeface="Raleway"/>
              <a:ea typeface="Raleway"/>
              <a:cs typeface="Raleway"/>
              <a:sym typeface="Raleway"/>
            </a:endParaRPr>
          </a:p>
        </p:txBody>
      </p:sp>
      <p:sp>
        <p:nvSpPr>
          <p:cNvPr id="202" name="Shape 202"/>
          <p:cNvSpPr txBox="1"/>
          <p:nvPr>
            <p:ph type="ctrTitle"/>
          </p:nvPr>
        </p:nvSpPr>
        <p:spPr>
          <a:xfrm>
            <a:off x="464100" y="2796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t/>
            </a:r>
            <a:endParaRPr sz="3600">
              <a:latin typeface="Raleway"/>
              <a:ea typeface="Raleway"/>
              <a:cs typeface="Raleway"/>
              <a:sym typeface="Raleway"/>
            </a:endParaRPr>
          </a:p>
          <a:p>
            <a:pPr indent="0" lvl="0" marL="0" rtl="0">
              <a:spcBef>
                <a:spcPts val="0"/>
              </a:spcBef>
              <a:spcAft>
                <a:spcPts val="0"/>
              </a:spcAft>
              <a:buNone/>
            </a:pPr>
            <a:r>
              <a:t/>
            </a:r>
            <a:endParaRPr/>
          </a:p>
          <a:p>
            <a:pPr indent="457200" lvl="0" marL="2286000" rtl="0" algn="l">
              <a:spcBef>
                <a:spcPts val="0"/>
              </a:spcBef>
              <a:spcAft>
                <a:spcPts val="0"/>
              </a:spcAft>
              <a:buNone/>
            </a:pPr>
            <a:r>
              <a:rPr lang="en" sz="3600">
                <a:latin typeface="Raleway"/>
                <a:ea typeface="Raleway"/>
                <a:cs typeface="Raleway"/>
                <a:sym typeface="Raleway"/>
              </a:rPr>
              <a:t>Linux Basics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descr="https://scontent.xx.fbcdn.net/t31.0-8/10562550_826295510735460_6862486322161597668_o.jpg" id="85" name="Shape 85"/>
          <p:cNvPicPr preferRelativeResize="0"/>
          <p:nvPr/>
        </p:nvPicPr>
        <p:blipFill rotWithShape="1">
          <a:blip r:embed="rId3">
            <a:alphaModFix/>
          </a:blip>
          <a:srcRect b="26146" l="18028" r="18289" t="25771"/>
          <a:stretch/>
        </p:blipFill>
        <p:spPr>
          <a:xfrm>
            <a:off x="126725" y="4433600"/>
            <a:ext cx="1965624" cy="581225"/>
          </a:xfrm>
          <a:prstGeom prst="rect">
            <a:avLst/>
          </a:prstGeom>
          <a:noFill/>
          <a:ln>
            <a:noFill/>
          </a:ln>
        </p:spPr>
      </p:pic>
      <p:sp>
        <p:nvSpPr>
          <p:cNvPr id="86" name="Shape 86"/>
          <p:cNvSpPr txBox="1"/>
          <p:nvPr/>
        </p:nvSpPr>
        <p:spPr>
          <a:xfrm>
            <a:off x="2367825" y="4746925"/>
            <a:ext cx="5273100" cy="26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 2018 ECSESS RoboElectronics Committee, Slides adapted from Dirk Dubois</a:t>
            </a:r>
            <a:endParaRPr sz="1100"/>
          </a:p>
        </p:txBody>
      </p:sp>
      <p:pic>
        <p:nvPicPr>
          <p:cNvPr descr="Robo1.png" id="87" name="Shape 87"/>
          <p:cNvPicPr preferRelativeResize="0"/>
          <p:nvPr/>
        </p:nvPicPr>
        <p:blipFill rotWithShape="1">
          <a:blip r:embed="rId4">
            <a:alphaModFix/>
          </a:blip>
          <a:srcRect b="6382" l="1030" r="6162" t="8168"/>
          <a:stretch/>
        </p:blipFill>
        <p:spPr>
          <a:xfrm>
            <a:off x="2980800" y="2162950"/>
            <a:ext cx="5206550" cy="2583975"/>
          </a:xfrm>
          <a:prstGeom prst="rect">
            <a:avLst/>
          </a:prstGeom>
          <a:noFill/>
          <a:ln>
            <a:noFill/>
          </a:ln>
        </p:spPr>
      </p:pic>
      <p:sp>
        <p:nvSpPr>
          <p:cNvPr id="88" name="Shape 8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latin typeface="Raleway"/>
                <a:ea typeface="Raleway"/>
                <a:cs typeface="Raleway"/>
                <a:sym typeface="Raleway"/>
              </a:rPr>
              <a:t>Python and Pyboards</a:t>
            </a:r>
            <a:r>
              <a:rPr lang="en" sz="2800">
                <a:solidFill>
                  <a:srgbClr val="000000"/>
                </a:solidFill>
                <a:latin typeface="Raleway"/>
                <a:ea typeface="Raleway"/>
                <a:cs typeface="Raleway"/>
                <a:sym typeface="Raleway"/>
              </a:rPr>
              <a:t> from last week</a:t>
            </a:r>
            <a:endParaRPr sz="2800">
              <a:solidFill>
                <a:srgbClr val="000000"/>
              </a:solidFill>
              <a:latin typeface="Raleway"/>
              <a:ea typeface="Raleway"/>
              <a:cs typeface="Raleway"/>
              <a:sym typeface="Raleway"/>
            </a:endParaRPr>
          </a:p>
        </p:txBody>
      </p:sp>
      <p:sp>
        <p:nvSpPr>
          <p:cNvPr id="89" name="Shape 89"/>
          <p:cNvSpPr txBox="1"/>
          <p:nvPr/>
        </p:nvSpPr>
        <p:spPr>
          <a:xfrm>
            <a:off x="311700" y="1017725"/>
            <a:ext cx="8520600" cy="12402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Font typeface="Raleway"/>
              <a:buChar char="●"/>
            </a:pPr>
            <a:r>
              <a:rPr lang="en" sz="1800">
                <a:solidFill>
                  <a:srgbClr val="595959"/>
                </a:solidFill>
                <a:latin typeface="Raleway"/>
                <a:ea typeface="Raleway"/>
                <a:cs typeface="Raleway"/>
                <a:sym typeface="Raleway"/>
              </a:rPr>
              <a:t>Learned about basics of Python and how Pyboards work</a:t>
            </a:r>
            <a:endParaRPr sz="1800">
              <a:solidFill>
                <a:srgbClr val="980000"/>
              </a:solidFill>
              <a:latin typeface="Raleway"/>
              <a:ea typeface="Raleway"/>
              <a:cs typeface="Raleway"/>
              <a:sym typeface="Raleway"/>
            </a:endParaRPr>
          </a:p>
        </p:txBody>
      </p:sp>
      <p:sp>
        <p:nvSpPr>
          <p:cNvPr id="90" name="Shape 9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idx="1" type="subTitle"/>
          </p:nvPr>
        </p:nvSpPr>
        <p:spPr>
          <a:xfrm>
            <a:off x="464100" y="1327250"/>
            <a:ext cx="8520600" cy="79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b="1" lang="en" sz="2000">
                <a:latin typeface="Raleway"/>
                <a:ea typeface="Raleway"/>
                <a:cs typeface="Raleway"/>
                <a:sym typeface="Raleway"/>
              </a:rPr>
              <a:t>File Transfer over SSH:</a:t>
            </a:r>
            <a:endParaRPr b="1"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Windows</a:t>
            </a:r>
            <a:endParaRPr sz="2000">
              <a:latin typeface="Raleway"/>
              <a:ea typeface="Raleway"/>
              <a:cs typeface="Raleway"/>
              <a:sym typeface="Raleway"/>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On Moba just drag and drop</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Linux/Mac</a:t>
            </a:r>
            <a:endParaRPr sz="2000">
              <a:latin typeface="Raleway"/>
              <a:ea typeface="Raleway"/>
              <a:cs typeface="Raleway"/>
              <a:sym typeface="Raleway"/>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OTG</a:t>
            </a:r>
            <a:endParaRPr sz="2000">
              <a:latin typeface="Raleway"/>
              <a:ea typeface="Raleway"/>
              <a:cs typeface="Raleway"/>
              <a:sym typeface="Raleway"/>
            </a:endParaRPr>
          </a:p>
          <a:p>
            <a:pPr indent="-355600" lvl="3" marL="1828800" marR="50800" rtl="0" algn="l">
              <a:lnSpc>
                <a:spcPct val="115000"/>
              </a:lnSpc>
              <a:spcBef>
                <a:spcPts val="0"/>
              </a:spcBef>
              <a:spcAft>
                <a:spcPts val="0"/>
              </a:spcAft>
              <a:buSzPts val="2000"/>
              <a:buFont typeface="Raleway"/>
              <a:buChar char="●"/>
            </a:pPr>
            <a:r>
              <a:rPr lang="en" sz="1000">
                <a:solidFill>
                  <a:srgbClr val="242729"/>
                </a:solidFill>
                <a:highlight>
                  <a:srgbClr val="EFF0F1"/>
                </a:highlight>
                <a:latin typeface="Consolas"/>
                <a:ea typeface="Consolas"/>
                <a:cs typeface="Consolas"/>
                <a:sym typeface="Consolas"/>
              </a:rPr>
              <a:t>scp /path/to/source/file pi@team#.local:/path/to/destination</a:t>
            </a:r>
            <a:endParaRPr sz="2000">
              <a:latin typeface="Raleway"/>
              <a:ea typeface="Raleway"/>
              <a:cs typeface="Raleway"/>
              <a:sym typeface="Raleway"/>
            </a:endParaRPr>
          </a:p>
          <a:p>
            <a:pPr indent="-355600" lvl="2" marL="1371600" rtl="0" algn="l">
              <a:spcBef>
                <a:spcPts val="0"/>
              </a:spcBef>
              <a:spcAft>
                <a:spcPts val="0"/>
              </a:spcAft>
              <a:buSzPts val="2000"/>
              <a:buFont typeface="Raleway"/>
              <a:buChar char="■"/>
            </a:pPr>
            <a:r>
              <a:rPr lang="en" sz="2000">
                <a:latin typeface="Raleway"/>
                <a:ea typeface="Raleway"/>
                <a:cs typeface="Raleway"/>
                <a:sym typeface="Raleway"/>
              </a:rPr>
              <a:t>Network</a:t>
            </a:r>
            <a:endParaRPr sz="2000">
              <a:latin typeface="Raleway"/>
              <a:ea typeface="Raleway"/>
              <a:cs typeface="Raleway"/>
              <a:sym typeface="Raleway"/>
            </a:endParaRPr>
          </a:p>
          <a:p>
            <a:pPr indent="-355600" lvl="3" marL="1828800" marR="50800" rtl="0" algn="l">
              <a:lnSpc>
                <a:spcPct val="115000"/>
              </a:lnSpc>
              <a:spcBef>
                <a:spcPts val="0"/>
              </a:spcBef>
              <a:spcAft>
                <a:spcPts val="0"/>
              </a:spcAft>
              <a:buSzPts val="2000"/>
              <a:buFont typeface="Raleway"/>
              <a:buChar char="●"/>
            </a:pPr>
            <a:r>
              <a:rPr lang="en" sz="1000">
                <a:solidFill>
                  <a:srgbClr val="242729"/>
                </a:solidFill>
                <a:highlight>
                  <a:srgbClr val="EFF0F1"/>
                </a:highlight>
                <a:latin typeface="Consolas"/>
                <a:ea typeface="Consolas"/>
                <a:cs typeface="Consolas"/>
                <a:sym typeface="Consolas"/>
              </a:rPr>
              <a:t>scp /path/to/source/file pi@IPADDRESS:/path/to/destination</a:t>
            </a:r>
            <a:endParaRPr sz="2000">
              <a:latin typeface="Raleway"/>
              <a:ea typeface="Raleway"/>
              <a:cs typeface="Raleway"/>
              <a:sym typeface="Raleway"/>
            </a:endParaRPr>
          </a:p>
        </p:txBody>
      </p:sp>
      <p:sp>
        <p:nvSpPr>
          <p:cNvPr id="208" name="Shape 208"/>
          <p:cNvSpPr txBox="1"/>
          <p:nvPr>
            <p:ph type="ctrTitle"/>
          </p:nvPr>
        </p:nvSpPr>
        <p:spPr>
          <a:xfrm>
            <a:off x="464100" y="2796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t/>
            </a:r>
            <a:endParaRPr sz="3600">
              <a:latin typeface="Raleway"/>
              <a:ea typeface="Raleway"/>
              <a:cs typeface="Raleway"/>
              <a:sym typeface="Raleway"/>
            </a:endParaRPr>
          </a:p>
          <a:p>
            <a:pPr indent="0" lvl="0" marL="0" rtl="0">
              <a:spcBef>
                <a:spcPts val="0"/>
              </a:spcBef>
              <a:spcAft>
                <a:spcPts val="0"/>
              </a:spcAft>
              <a:buNone/>
            </a:pPr>
            <a:r>
              <a:t/>
            </a:r>
            <a:endParaRPr/>
          </a:p>
          <a:p>
            <a:pPr indent="457200" lvl="0" marL="2286000" rtl="0" algn="l">
              <a:spcBef>
                <a:spcPts val="0"/>
              </a:spcBef>
              <a:spcAft>
                <a:spcPts val="0"/>
              </a:spcAft>
              <a:buNone/>
            </a:pPr>
            <a:r>
              <a:rPr lang="en" sz="3600">
                <a:latin typeface="Raleway"/>
                <a:ea typeface="Raleway"/>
                <a:cs typeface="Raleway"/>
                <a:sym typeface="Raleway"/>
              </a:rPr>
              <a:t>Linux Basics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idx="1" type="subTitle"/>
          </p:nvPr>
        </p:nvSpPr>
        <p:spPr>
          <a:xfrm>
            <a:off x="87075" y="1072250"/>
            <a:ext cx="8745300" cy="212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595959"/>
              </a:buClr>
              <a:buSzPts val="2000"/>
              <a:buFont typeface="Raleway"/>
              <a:buChar char="●"/>
            </a:pPr>
            <a:r>
              <a:rPr lang="en" sz="2000">
                <a:solidFill>
                  <a:srgbClr val="595959"/>
                </a:solidFill>
                <a:latin typeface="Raleway"/>
                <a:ea typeface="Raleway"/>
                <a:cs typeface="Raleway"/>
                <a:sym typeface="Raleway"/>
              </a:rPr>
              <a:t>Git</a:t>
            </a:r>
            <a:endParaRPr sz="2000">
              <a:solidFill>
                <a:srgbClr val="595959"/>
              </a:solidFill>
              <a:latin typeface="Raleway"/>
              <a:ea typeface="Raleway"/>
              <a:cs typeface="Raleway"/>
              <a:sym typeface="Raleway"/>
            </a:endParaRPr>
          </a:p>
          <a:p>
            <a:pPr indent="-355600" lvl="1" marL="914400" rtl="0" algn="l">
              <a:spcBef>
                <a:spcPts val="0"/>
              </a:spcBef>
              <a:spcAft>
                <a:spcPts val="0"/>
              </a:spcAft>
              <a:buClr>
                <a:srgbClr val="595959"/>
              </a:buClr>
              <a:buSzPts val="2000"/>
              <a:buFont typeface="Raleway"/>
              <a:buChar char="○"/>
            </a:pPr>
            <a:r>
              <a:rPr lang="en" sz="2000">
                <a:solidFill>
                  <a:srgbClr val="595959"/>
                </a:solidFill>
                <a:latin typeface="Raleway"/>
                <a:ea typeface="Raleway"/>
                <a:cs typeface="Raleway"/>
                <a:sym typeface="Raleway"/>
              </a:rPr>
              <a:t>Used for source code revisioning</a:t>
            </a:r>
            <a:endParaRPr sz="2000">
              <a:solidFill>
                <a:srgbClr val="595959"/>
              </a:solidFill>
              <a:latin typeface="Raleway"/>
              <a:ea typeface="Raleway"/>
              <a:cs typeface="Raleway"/>
              <a:sym typeface="Raleway"/>
            </a:endParaRPr>
          </a:p>
          <a:p>
            <a:pPr indent="-355600" lvl="1" marL="914400" rtl="0" algn="l">
              <a:spcBef>
                <a:spcPts val="0"/>
              </a:spcBef>
              <a:spcAft>
                <a:spcPts val="0"/>
              </a:spcAft>
              <a:buClr>
                <a:srgbClr val="595959"/>
              </a:buClr>
              <a:buSzPts val="2000"/>
              <a:buFont typeface="Raleway"/>
              <a:buChar char="○"/>
            </a:pPr>
            <a:r>
              <a:rPr lang="en" sz="2000">
                <a:solidFill>
                  <a:srgbClr val="595959"/>
                </a:solidFill>
                <a:latin typeface="Raleway"/>
                <a:ea typeface="Raleway"/>
                <a:cs typeface="Raleway"/>
                <a:sym typeface="Raleway"/>
              </a:rPr>
              <a:t>We’re going to use it to grab the example code</a:t>
            </a:r>
            <a:endParaRPr sz="2000">
              <a:solidFill>
                <a:srgbClr val="595959"/>
              </a:solidFill>
              <a:latin typeface="Raleway"/>
              <a:ea typeface="Raleway"/>
              <a:cs typeface="Raleway"/>
              <a:sym typeface="Raleway"/>
            </a:endParaRPr>
          </a:p>
          <a:p>
            <a:pPr indent="-355600" lvl="2" marL="1371600" rtl="0" algn="l">
              <a:spcBef>
                <a:spcPts val="0"/>
              </a:spcBef>
              <a:spcAft>
                <a:spcPts val="0"/>
              </a:spcAft>
              <a:buClr>
                <a:srgbClr val="595959"/>
              </a:buClr>
              <a:buSzPts val="2000"/>
              <a:buChar char="■"/>
            </a:pPr>
            <a:r>
              <a:rPr lang="en" sz="2000">
                <a:solidFill>
                  <a:srgbClr val="595959"/>
                </a:solidFill>
                <a:latin typeface="Raleway"/>
                <a:ea typeface="Raleway"/>
                <a:cs typeface="Raleway"/>
                <a:sym typeface="Raleway"/>
              </a:rPr>
              <a:t>Type in terminal</a:t>
            </a:r>
            <a:endParaRPr sz="2000">
              <a:solidFill>
                <a:srgbClr val="595959"/>
              </a:solidFill>
              <a:latin typeface="Raleway"/>
              <a:ea typeface="Raleway"/>
              <a:cs typeface="Raleway"/>
              <a:sym typeface="Raleway"/>
            </a:endParaRPr>
          </a:p>
          <a:p>
            <a:pPr indent="-330200" lvl="3" marL="1828800" rtl="0" algn="l">
              <a:spcBef>
                <a:spcPts val="0"/>
              </a:spcBef>
              <a:spcAft>
                <a:spcPts val="0"/>
              </a:spcAft>
              <a:buClr>
                <a:srgbClr val="595959"/>
              </a:buClr>
              <a:buSzPts val="1600"/>
              <a:buFont typeface="Consolas"/>
              <a:buChar char="●"/>
            </a:pPr>
            <a:r>
              <a:rPr lang="en" sz="1600">
                <a:solidFill>
                  <a:srgbClr val="595959"/>
                </a:solidFill>
                <a:latin typeface="Consolas"/>
                <a:ea typeface="Consolas"/>
                <a:cs typeface="Consolas"/>
                <a:sym typeface="Consolas"/>
              </a:rPr>
              <a:t>git clone </a:t>
            </a:r>
            <a:r>
              <a:rPr lang="en" sz="1600">
                <a:solidFill>
                  <a:srgbClr val="595959"/>
                </a:solidFill>
                <a:uFill>
                  <a:noFill/>
                </a:uFill>
                <a:latin typeface="Consolas"/>
                <a:ea typeface="Consolas"/>
                <a:cs typeface="Consolas"/>
                <a:sym typeface="Consolas"/>
                <a:hlinkClick r:id="rId3"/>
              </a:rPr>
              <a:t>https://github.com/HanYangZhao/RoboElectronics</a:t>
            </a:r>
            <a:endParaRPr sz="1600">
              <a:solidFill>
                <a:srgbClr val="595959"/>
              </a:solidFill>
              <a:latin typeface="Consolas"/>
              <a:ea typeface="Consolas"/>
              <a:cs typeface="Consolas"/>
              <a:sym typeface="Consolas"/>
            </a:endParaRPr>
          </a:p>
          <a:p>
            <a:pPr indent="-355600" lvl="2" marL="1371600" rtl="0" algn="l">
              <a:spcBef>
                <a:spcPts val="0"/>
              </a:spcBef>
              <a:spcAft>
                <a:spcPts val="0"/>
              </a:spcAft>
              <a:buClr>
                <a:srgbClr val="595959"/>
              </a:buClr>
              <a:buSzPts val="2000"/>
              <a:buFont typeface="Raleway"/>
              <a:buChar char="■"/>
            </a:pPr>
            <a:r>
              <a:rPr b="1" lang="en" sz="2000">
                <a:solidFill>
                  <a:srgbClr val="595959"/>
                </a:solidFill>
                <a:latin typeface="Raleway"/>
                <a:ea typeface="Raleway"/>
                <a:cs typeface="Raleway"/>
                <a:sym typeface="Raleway"/>
              </a:rPr>
              <a:t>This will create a new folder called RoboElectronics</a:t>
            </a:r>
            <a:endParaRPr b="1" sz="2000">
              <a:solidFill>
                <a:srgbClr val="595959"/>
              </a:solidFill>
              <a:latin typeface="Raleway"/>
              <a:ea typeface="Raleway"/>
              <a:cs typeface="Raleway"/>
              <a:sym typeface="Raleway"/>
            </a:endParaRPr>
          </a:p>
          <a:p>
            <a:pPr indent="-355600" lvl="2" marL="1371600" rtl="0" algn="l">
              <a:spcBef>
                <a:spcPts val="0"/>
              </a:spcBef>
              <a:spcAft>
                <a:spcPts val="0"/>
              </a:spcAft>
              <a:buClr>
                <a:srgbClr val="595959"/>
              </a:buClr>
              <a:buSzPts val="2000"/>
              <a:buFont typeface="Raleway"/>
              <a:buChar char="■"/>
            </a:pPr>
            <a:r>
              <a:rPr lang="en" sz="2000">
                <a:solidFill>
                  <a:srgbClr val="595959"/>
                </a:solidFill>
                <a:latin typeface="Raleway"/>
                <a:ea typeface="Raleway"/>
                <a:cs typeface="Raleway"/>
                <a:sym typeface="Raleway"/>
              </a:rPr>
              <a:t>Type </a:t>
            </a:r>
            <a:r>
              <a:rPr lang="en" sz="2000">
                <a:solidFill>
                  <a:srgbClr val="595959"/>
                </a:solidFill>
                <a:latin typeface="Consolas"/>
                <a:ea typeface="Consolas"/>
                <a:cs typeface="Consolas"/>
                <a:sym typeface="Consolas"/>
              </a:rPr>
              <a:t>cd RoboElectronics</a:t>
            </a:r>
            <a:r>
              <a:rPr lang="en" sz="2000">
                <a:solidFill>
                  <a:srgbClr val="595959"/>
                </a:solidFill>
                <a:latin typeface="Raleway"/>
                <a:ea typeface="Raleway"/>
                <a:cs typeface="Raleway"/>
                <a:sym typeface="Raleway"/>
              </a:rPr>
              <a:t> to enter it</a:t>
            </a:r>
            <a:endParaRPr sz="2000">
              <a:solidFill>
                <a:srgbClr val="595959"/>
              </a:solidFill>
              <a:latin typeface="Raleway"/>
              <a:ea typeface="Raleway"/>
              <a:cs typeface="Raleway"/>
              <a:sym typeface="Raleway"/>
            </a:endParaRPr>
          </a:p>
          <a:p>
            <a:pPr indent="0" lvl="0" marL="457200" rtl="0" algn="l">
              <a:spcBef>
                <a:spcPts val="0"/>
              </a:spcBef>
              <a:spcAft>
                <a:spcPts val="0"/>
              </a:spcAft>
              <a:buNone/>
            </a:pPr>
            <a:r>
              <a:t/>
            </a:r>
            <a:endParaRPr sz="2000">
              <a:solidFill>
                <a:srgbClr val="595959"/>
              </a:solidFill>
              <a:latin typeface="Raleway"/>
              <a:ea typeface="Raleway"/>
              <a:cs typeface="Raleway"/>
              <a:sym typeface="Raleway"/>
            </a:endParaRPr>
          </a:p>
        </p:txBody>
      </p:sp>
      <p:sp>
        <p:nvSpPr>
          <p:cNvPr id="214" name="Shape 214"/>
          <p:cNvSpPr txBox="1"/>
          <p:nvPr>
            <p:ph type="ctrTitle"/>
          </p:nvPr>
        </p:nvSpPr>
        <p:spPr>
          <a:xfrm>
            <a:off x="464100" y="279650"/>
            <a:ext cx="8520600" cy="7926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t/>
            </a:r>
            <a:endParaRPr sz="3600">
              <a:latin typeface="Raleway"/>
              <a:ea typeface="Raleway"/>
              <a:cs typeface="Raleway"/>
              <a:sym typeface="Raleway"/>
            </a:endParaRPr>
          </a:p>
          <a:p>
            <a:pPr indent="0" lvl="0" marL="0" rtl="0">
              <a:spcBef>
                <a:spcPts val="0"/>
              </a:spcBef>
              <a:spcAft>
                <a:spcPts val="0"/>
              </a:spcAft>
              <a:buNone/>
            </a:pPr>
            <a:r>
              <a:t/>
            </a:r>
            <a:endParaRPr b="1"/>
          </a:p>
          <a:p>
            <a:pPr indent="457200" lvl="0" marL="2286000" rtl="0" algn="l">
              <a:spcBef>
                <a:spcPts val="0"/>
              </a:spcBef>
              <a:spcAft>
                <a:spcPts val="0"/>
              </a:spcAft>
              <a:buNone/>
            </a:pPr>
            <a:r>
              <a:rPr lang="en" sz="3600">
                <a:latin typeface="Raleway"/>
                <a:ea typeface="Raleway"/>
                <a:cs typeface="Raleway"/>
                <a:sym typeface="Raleway"/>
              </a:rPr>
              <a:t>Linux Basics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subTitle"/>
          </p:nvPr>
        </p:nvSpPr>
        <p:spPr>
          <a:xfrm>
            <a:off x="335275" y="919100"/>
            <a:ext cx="4725600" cy="1508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lang="en" sz="2000">
                <a:latin typeface="Raleway"/>
                <a:ea typeface="Raleway"/>
                <a:cs typeface="Raleway"/>
                <a:sym typeface="Raleway"/>
              </a:rPr>
              <a:t>We need to install the RPi.GPIO module</a:t>
            </a:r>
            <a:endParaRPr sz="2000">
              <a:latin typeface="Raleway"/>
              <a:ea typeface="Raleway"/>
              <a:cs typeface="Raleway"/>
              <a:sym typeface="Raleway"/>
            </a:endParaRPr>
          </a:p>
          <a:p>
            <a:pPr indent="-355600" lvl="1" marL="914400" rtl="0" algn="l">
              <a:spcBef>
                <a:spcPts val="0"/>
              </a:spcBef>
              <a:spcAft>
                <a:spcPts val="0"/>
              </a:spcAft>
              <a:buSzPts val="2000"/>
              <a:buFont typeface="Consolas"/>
              <a:buChar char="○"/>
            </a:pPr>
            <a:r>
              <a:rPr lang="en" sz="2000">
                <a:latin typeface="Raleway"/>
                <a:ea typeface="Raleway"/>
                <a:cs typeface="Raleway"/>
                <a:sym typeface="Raleway"/>
              </a:rPr>
              <a:t>Type</a:t>
            </a:r>
            <a:r>
              <a:rPr lang="en" sz="2000">
                <a:latin typeface="Consolas"/>
                <a:ea typeface="Consolas"/>
                <a:cs typeface="Consolas"/>
                <a:sym typeface="Consolas"/>
              </a:rPr>
              <a:t> sudo pip3 install rpi.gpio</a:t>
            </a:r>
            <a:endParaRPr sz="2000">
              <a:latin typeface="Consolas"/>
              <a:ea typeface="Consolas"/>
              <a:cs typeface="Consolas"/>
              <a:sym typeface="Consolas"/>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Should be already installed</a:t>
            </a:r>
            <a:endParaRPr sz="2000">
              <a:latin typeface="Raleway"/>
              <a:ea typeface="Raleway"/>
              <a:cs typeface="Raleway"/>
              <a:sym typeface="Raleway"/>
            </a:endParaRPr>
          </a:p>
          <a:p>
            <a:pPr indent="0" lvl="0" marL="0" algn="l">
              <a:spcBef>
                <a:spcPts val="0"/>
              </a:spcBef>
              <a:spcAft>
                <a:spcPts val="0"/>
              </a:spcAft>
              <a:buNone/>
            </a:pPr>
            <a:r>
              <a:t/>
            </a:r>
            <a:endParaRPr sz="2000">
              <a:latin typeface="Raleway"/>
              <a:ea typeface="Raleway"/>
              <a:cs typeface="Raleway"/>
              <a:sym typeface="Raleway"/>
            </a:endParaRPr>
          </a:p>
        </p:txBody>
      </p:sp>
      <p:sp>
        <p:nvSpPr>
          <p:cNvPr id="220" name="Shape 220"/>
          <p:cNvSpPr txBox="1"/>
          <p:nvPr/>
        </p:nvSpPr>
        <p:spPr>
          <a:xfrm>
            <a:off x="2026775" y="141425"/>
            <a:ext cx="46485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Raleway"/>
                <a:ea typeface="Raleway"/>
                <a:cs typeface="Raleway"/>
                <a:sym typeface="Raleway"/>
              </a:rPr>
              <a:t>GPIO interfacing</a:t>
            </a:r>
            <a:endParaRPr sz="3600">
              <a:solidFill>
                <a:schemeClr val="dk1"/>
              </a:solidFill>
              <a:latin typeface="Raleway"/>
              <a:ea typeface="Raleway"/>
              <a:cs typeface="Raleway"/>
              <a:sym typeface="Raleway"/>
            </a:endParaRPr>
          </a:p>
          <a:p>
            <a:pPr indent="0" lvl="0" marL="0">
              <a:spcBef>
                <a:spcPts val="0"/>
              </a:spcBef>
              <a:spcAft>
                <a:spcPts val="0"/>
              </a:spcAft>
              <a:buNone/>
            </a:pPr>
            <a:r>
              <a:t/>
            </a:r>
            <a:endParaRPr/>
          </a:p>
        </p:txBody>
      </p:sp>
      <p:sp>
        <p:nvSpPr>
          <p:cNvPr id="221" name="Shape 221"/>
          <p:cNvSpPr txBox="1"/>
          <p:nvPr/>
        </p:nvSpPr>
        <p:spPr>
          <a:xfrm>
            <a:off x="790525" y="2508675"/>
            <a:ext cx="5656200" cy="188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nvSpPr>
        <p:spPr>
          <a:xfrm>
            <a:off x="2026775" y="141425"/>
            <a:ext cx="46485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aleway"/>
                <a:ea typeface="Raleway"/>
                <a:cs typeface="Raleway"/>
                <a:sym typeface="Raleway"/>
              </a:rPr>
              <a:t>LED again</a:t>
            </a:r>
            <a:endParaRPr sz="3600">
              <a:solidFill>
                <a:schemeClr val="dk1"/>
              </a:solidFill>
              <a:latin typeface="Raleway"/>
              <a:ea typeface="Raleway"/>
              <a:cs typeface="Raleway"/>
              <a:sym typeface="Raleway"/>
            </a:endParaRPr>
          </a:p>
          <a:p>
            <a:pPr indent="0" lvl="0" marL="0" rtl="0">
              <a:spcBef>
                <a:spcPts val="0"/>
              </a:spcBef>
              <a:spcAft>
                <a:spcPts val="0"/>
              </a:spcAft>
              <a:buNone/>
            </a:pPr>
            <a:r>
              <a:t/>
            </a:r>
            <a:endParaRPr sz="3600">
              <a:latin typeface="Raleway"/>
              <a:ea typeface="Raleway"/>
              <a:cs typeface="Raleway"/>
              <a:sym typeface="Raleway"/>
            </a:endParaRPr>
          </a:p>
        </p:txBody>
      </p:sp>
      <p:pic>
        <p:nvPicPr>
          <p:cNvPr id="227" name="Shape 227"/>
          <p:cNvPicPr preferRelativeResize="0"/>
          <p:nvPr/>
        </p:nvPicPr>
        <p:blipFill>
          <a:blip r:embed="rId3">
            <a:alphaModFix/>
          </a:blip>
          <a:stretch>
            <a:fillRect/>
          </a:stretch>
        </p:blipFill>
        <p:spPr>
          <a:xfrm>
            <a:off x="418675" y="848413"/>
            <a:ext cx="4366376" cy="3446675"/>
          </a:xfrm>
          <a:prstGeom prst="rect">
            <a:avLst/>
          </a:prstGeom>
          <a:noFill/>
          <a:ln>
            <a:noFill/>
          </a:ln>
        </p:spPr>
      </p:pic>
      <p:pic>
        <p:nvPicPr>
          <p:cNvPr id="228" name="Shape 228"/>
          <p:cNvPicPr preferRelativeResize="0"/>
          <p:nvPr/>
        </p:nvPicPr>
        <p:blipFill>
          <a:blip r:embed="rId4">
            <a:alphaModFix/>
          </a:blip>
          <a:stretch>
            <a:fillRect/>
          </a:stretch>
        </p:blipFill>
        <p:spPr>
          <a:xfrm>
            <a:off x="4966575" y="848425"/>
            <a:ext cx="3847504" cy="3743925"/>
          </a:xfrm>
          <a:prstGeom prst="rect">
            <a:avLst/>
          </a:prstGeom>
          <a:noFill/>
          <a:ln>
            <a:noFill/>
          </a:ln>
        </p:spPr>
      </p:pic>
      <p:sp>
        <p:nvSpPr>
          <p:cNvPr id="229" name="Shape 229"/>
          <p:cNvSpPr txBox="1"/>
          <p:nvPr/>
        </p:nvSpPr>
        <p:spPr>
          <a:xfrm>
            <a:off x="468925" y="4535150"/>
            <a:ext cx="7100700" cy="40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Run the code : Type </a:t>
            </a:r>
            <a:r>
              <a:rPr lang="en">
                <a:latin typeface="Consolas"/>
                <a:ea typeface="Consolas"/>
                <a:cs typeface="Consolas"/>
                <a:sym typeface="Consolas"/>
              </a:rPr>
              <a:t>python3 led.py</a:t>
            </a:r>
            <a:r>
              <a:rPr lang="en"/>
              <a:t> from the RoboElectronics directory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 type="subTitle"/>
          </p:nvPr>
        </p:nvSpPr>
        <p:spPr>
          <a:xfrm>
            <a:off x="311700" y="818950"/>
            <a:ext cx="8520600" cy="1514100"/>
          </a:xfrm>
          <a:prstGeom prst="rect">
            <a:avLst/>
          </a:prstGeom>
        </p:spPr>
        <p:txBody>
          <a:bodyPr anchorCtr="0" anchor="t" bIns="91425" lIns="91425" spcFirstLastPara="1" rIns="91425" wrap="square" tIns="91425">
            <a:noAutofit/>
          </a:bodyPr>
          <a:lstStyle/>
          <a:p>
            <a:pPr indent="-342900" lvl="0" marL="457200" algn="l">
              <a:spcBef>
                <a:spcPts val="0"/>
              </a:spcBef>
              <a:spcAft>
                <a:spcPts val="0"/>
              </a:spcAft>
              <a:buClr>
                <a:srgbClr val="4F4E4E"/>
              </a:buClr>
              <a:buSzPts val="1800"/>
              <a:buFont typeface="Raleway"/>
              <a:buChar char="●"/>
            </a:pPr>
            <a:r>
              <a:rPr lang="en" sz="1800">
                <a:solidFill>
                  <a:srgbClr val="4F4E4E"/>
                </a:solidFill>
                <a:latin typeface="Raleway"/>
                <a:ea typeface="Raleway"/>
                <a:cs typeface="Raleway"/>
                <a:sym typeface="Raleway"/>
              </a:rPr>
              <a:t>A technique for getting analog results with digital means. Digital control is used to create a square wave, a signal switched between on and off. This on-off pattern can simulate voltages in between full on (5 Volts) and off (0 Volts) by changing the portion of the time the signal spends on versus the time that the signal spends off</a:t>
            </a:r>
            <a:endParaRPr sz="1800">
              <a:latin typeface="Raleway"/>
              <a:ea typeface="Raleway"/>
              <a:cs typeface="Raleway"/>
              <a:sym typeface="Raleway"/>
            </a:endParaRPr>
          </a:p>
        </p:txBody>
      </p:sp>
      <p:sp>
        <p:nvSpPr>
          <p:cNvPr id="235" name="Shape 235"/>
          <p:cNvSpPr txBox="1"/>
          <p:nvPr/>
        </p:nvSpPr>
        <p:spPr>
          <a:xfrm>
            <a:off x="2026775" y="141425"/>
            <a:ext cx="46485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aleway"/>
                <a:ea typeface="Raleway"/>
                <a:cs typeface="Raleway"/>
                <a:sym typeface="Raleway"/>
              </a:rPr>
              <a:t>Motors and PWM</a:t>
            </a:r>
            <a:endParaRPr sz="3600">
              <a:solidFill>
                <a:schemeClr val="dk1"/>
              </a:solidFill>
              <a:latin typeface="Raleway"/>
              <a:ea typeface="Raleway"/>
              <a:cs typeface="Raleway"/>
              <a:sym typeface="Raleway"/>
            </a:endParaRPr>
          </a:p>
          <a:p>
            <a:pPr indent="0" lvl="0" marL="0" rtl="0">
              <a:spcBef>
                <a:spcPts val="0"/>
              </a:spcBef>
              <a:spcAft>
                <a:spcPts val="0"/>
              </a:spcAft>
              <a:buNone/>
            </a:pPr>
            <a:r>
              <a:t/>
            </a:r>
            <a:endParaRPr sz="3600">
              <a:latin typeface="Raleway"/>
              <a:ea typeface="Raleway"/>
              <a:cs typeface="Raleway"/>
              <a:sym typeface="Raleway"/>
            </a:endParaRPr>
          </a:p>
        </p:txBody>
      </p:sp>
      <p:pic>
        <p:nvPicPr>
          <p:cNvPr id="236" name="Shape 236"/>
          <p:cNvPicPr preferRelativeResize="0"/>
          <p:nvPr/>
        </p:nvPicPr>
        <p:blipFill>
          <a:blip r:embed="rId3">
            <a:alphaModFix/>
          </a:blip>
          <a:stretch>
            <a:fillRect/>
          </a:stretch>
        </p:blipFill>
        <p:spPr>
          <a:xfrm>
            <a:off x="1295450" y="2507886"/>
            <a:ext cx="2442950" cy="2446450"/>
          </a:xfrm>
          <a:prstGeom prst="rect">
            <a:avLst/>
          </a:prstGeom>
          <a:noFill/>
          <a:ln>
            <a:noFill/>
          </a:ln>
        </p:spPr>
      </p:pic>
      <p:sp>
        <p:nvSpPr>
          <p:cNvPr id="237" name="Shape 237"/>
          <p:cNvSpPr/>
          <p:nvPr/>
        </p:nvSpPr>
        <p:spPr>
          <a:xfrm>
            <a:off x="1425800" y="2657175"/>
            <a:ext cx="707100" cy="25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a:off x="2980425" y="4600675"/>
            <a:ext cx="707100" cy="25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9" name="Shape 239"/>
          <p:cNvPicPr preferRelativeResize="0"/>
          <p:nvPr/>
        </p:nvPicPr>
        <p:blipFill>
          <a:blip r:embed="rId4">
            <a:alphaModFix/>
          </a:blip>
          <a:stretch>
            <a:fillRect/>
          </a:stretch>
        </p:blipFill>
        <p:spPr>
          <a:xfrm>
            <a:off x="4549950" y="2380275"/>
            <a:ext cx="2784055" cy="2505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nvSpPr>
        <p:spPr>
          <a:xfrm>
            <a:off x="2026775" y="141425"/>
            <a:ext cx="46485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aleway"/>
                <a:ea typeface="Raleway"/>
                <a:cs typeface="Raleway"/>
                <a:sym typeface="Raleway"/>
              </a:rPr>
              <a:t>Motors and PWM</a:t>
            </a:r>
            <a:endParaRPr sz="3600">
              <a:solidFill>
                <a:schemeClr val="dk1"/>
              </a:solidFill>
              <a:latin typeface="Raleway"/>
              <a:ea typeface="Raleway"/>
              <a:cs typeface="Raleway"/>
              <a:sym typeface="Raleway"/>
            </a:endParaRPr>
          </a:p>
          <a:p>
            <a:pPr indent="0" lvl="0" marL="0" rtl="0">
              <a:spcBef>
                <a:spcPts val="0"/>
              </a:spcBef>
              <a:spcAft>
                <a:spcPts val="0"/>
              </a:spcAft>
              <a:buNone/>
            </a:pPr>
            <a:r>
              <a:t/>
            </a:r>
            <a:endParaRPr sz="3600">
              <a:latin typeface="Raleway"/>
              <a:ea typeface="Raleway"/>
              <a:cs typeface="Raleway"/>
              <a:sym typeface="Raleway"/>
            </a:endParaRPr>
          </a:p>
        </p:txBody>
      </p:sp>
      <p:sp>
        <p:nvSpPr>
          <p:cNvPr id="245" name="Shape 245"/>
          <p:cNvSpPr/>
          <p:nvPr/>
        </p:nvSpPr>
        <p:spPr>
          <a:xfrm>
            <a:off x="1929825" y="2042050"/>
            <a:ext cx="1340100" cy="336000"/>
          </a:xfrm>
          <a:prstGeom prst="rect">
            <a:avLst/>
          </a:prstGeom>
          <a:noFill/>
          <a:ln cap="flat" cmpd="sng" w="28575">
            <a:solidFill>
              <a:srgbClr val="00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6" name="Shape 246"/>
          <p:cNvPicPr preferRelativeResize="0"/>
          <p:nvPr/>
        </p:nvPicPr>
        <p:blipFill>
          <a:blip r:embed="rId3">
            <a:alphaModFix/>
          </a:blip>
          <a:stretch>
            <a:fillRect/>
          </a:stretch>
        </p:blipFill>
        <p:spPr>
          <a:xfrm>
            <a:off x="237025" y="857475"/>
            <a:ext cx="7129698" cy="4084350"/>
          </a:xfrm>
          <a:prstGeom prst="rect">
            <a:avLst/>
          </a:prstGeom>
          <a:noFill/>
          <a:ln>
            <a:noFill/>
          </a:ln>
        </p:spPr>
      </p:pic>
      <p:sp>
        <p:nvSpPr>
          <p:cNvPr id="247" name="Shape 247"/>
          <p:cNvSpPr txBox="1"/>
          <p:nvPr/>
        </p:nvSpPr>
        <p:spPr>
          <a:xfrm>
            <a:off x="7676950" y="1071825"/>
            <a:ext cx="1078500" cy="356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The purple wire is the PWM 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nvSpPr>
        <p:spPr>
          <a:xfrm>
            <a:off x="2026775" y="141425"/>
            <a:ext cx="46485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aleway"/>
                <a:ea typeface="Raleway"/>
                <a:cs typeface="Raleway"/>
                <a:sym typeface="Raleway"/>
              </a:rPr>
              <a:t>Motors and PWM</a:t>
            </a:r>
            <a:endParaRPr sz="3600">
              <a:solidFill>
                <a:schemeClr val="dk1"/>
              </a:solidFill>
              <a:latin typeface="Raleway"/>
              <a:ea typeface="Raleway"/>
              <a:cs typeface="Raleway"/>
              <a:sym typeface="Raleway"/>
            </a:endParaRPr>
          </a:p>
          <a:p>
            <a:pPr indent="0" lvl="0" marL="0" rtl="0">
              <a:spcBef>
                <a:spcPts val="0"/>
              </a:spcBef>
              <a:spcAft>
                <a:spcPts val="0"/>
              </a:spcAft>
              <a:buNone/>
            </a:pPr>
            <a:r>
              <a:t/>
            </a:r>
            <a:endParaRPr sz="3600">
              <a:latin typeface="Raleway"/>
              <a:ea typeface="Raleway"/>
              <a:cs typeface="Raleway"/>
              <a:sym typeface="Raleway"/>
            </a:endParaRPr>
          </a:p>
        </p:txBody>
      </p:sp>
      <p:pic>
        <p:nvPicPr>
          <p:cNvPr id="253" name="Shape 253"/>
          <p:cNvPicPr preferRelativeResize="0"/>
          <p:nvPr/>
        </p:nvPicPr>
        <p:blipFill>
          <a:blip r:embed="rId3">
            <a:alphaModFix/>
          </a:blip>
          <a:stretch>
            <a:fillRect/>
          </a:stretch>
        </p:blipFill>
        <p:spPr>
          <a:xfrm>
            <a:off x="520750" y="846550"/>
            <a:ext cx="3698923" cy="4066975"/>
          </a:xfrm>
          <a:prstGeom prst="rect">
            <a:avLst/>
          </a:prstGeom>
          <a:noFill/>
          <a:ln>
            <a:noFill/>
          </a:ln>
        </p:spPr>
      </p:pic>
      <p:sp>
        <p:nvSpPr>
          <p:cNvPr id="254" name="Shape 254"/>
          <p:cNvSpPr txBox="1"/>
          <p:nvPr/>
        </p:nvSpPr>
        <p:spPr>
          <a:xfrm>
            <a:off x="4271550" y="1938650"/>
            <a:ext cx="4038900" cy="34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Define the GPIOs in a list</a:t>
            </a:r>
            <a:endParaRPr/>
          </a:p>
        </p:txBody>
      </p:sp>
      <p:sp>
        <p:nvSpPr>
          <p:cNvPr id="255" name="Shape 255"/>
          <p:cNvSpPr txBox="1"/>
          <p:nvPr/>
        </p:nvSpPr>
        <p:spPr>
          <a:xfrm>
            <a:off x="4219675" y="3308625"/>
            <a:ext cx="3412200" cy="258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Modulo function that sets the duty cycle back to 0 at every 10 increment</a:t>
            </a:r>
            <a:endParaRPr/>
          </a:p>
        </p:txBody>
      </p:sp>
      <p:sp>
        <p:nvSpPr>
          <p:cNvPr id="256" name="Shape 256"/>
          <p:cNvSpPr txBox="1"/>
          <p:nvPr/>
        </p:nvSpPr>
        <p:spPr>
          <a:xfrm>
            <a:off x="520750" y="4038875"/>
            <a:ext cx="3298500" cy="768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txBox="1"/>
          <p:nvPr/>
        </p:nvSpPr>
        <p:spPr>
          <a:xfrm>
            <a:off x="4271550" y="3974250"/>
            <a:ext cx="2255400" cy="63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Need to cleanup the GPIO pins when you exit the code, otherwise their output value will stay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ctrTitle"/>
          </p:nvPr>
        </p:nvSpPr>
        <p:spPr>
          <a:xfrm>
            <a:off x="311700" y="744575"/>
            <a:ext cx="8520600" cy="50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Raleway"/>
                <a:ea typeface="Raleway"/>
                <a:cs typeface="Raleway"/>
                <a:sym typeface="Raleway"/>
              </a:rPr>
              <a:t>Today’s Tasks</a:t>
            </a:r>
            <a:endParaRPr sz="3600">
              <a:latin typeface="Raleway"/>
              <a:ea typeface="Raleway"/>
              <a:cs typeface="Raleway"/>
              <a:sym typeface="Raleway"/>
            </a:endParaRPr>
          </a:p>
        </p:txBody>
      </p:sp>
      <p:sp>
        <p:nvSpPr>
          <p:cNvPr id="263" name="Shape 263"/>
          <p:cNvSpPr txBox="1"/>
          <p:nvPr>
            <p:ph idx="1" type="subTitle"/>
          </p:nvPr>
        </p:nvSpPr>
        <p:spPr>
          <a:xfrm>
            <a:off x="311700" y="1465025"/>
            <a:ext cx="8520600" cy="216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sz="1800">
                <a:latin typeface="Raleway"/>
                <a:ea typeface="Raleway"/>
                <a:cs typeface="Raleway"/>
                <a:sym typeface="Raleway"/>
              </a:rPr>
              <a:t>Turn on and off an external LED</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Turn on and off both motors with PWM</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Link to starter code : </a:t>
            </a:r>
            <a:r>
              <a:rPr lang="en" sz="1800" u="sng">
                <a:solidFill>
                  <a:schemeClr val="hlink"/>
                </a:solidFill>
                <a:latin typeface="Raleway"/>
                <a:ea typeface="Raleway"/>
                <a:cs typeface="Raleway"/>
                <a:sym typeface="Raleway"/>
                <a:hlinkClick r:id="rId3"/>
              </a:rPr>
              <a:t>https://github.com/HanYangZhao/RoboElectronics</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RPi.GPIO API : https://sourceforge.net/p/raspberry-gpio-python/wiki/Examples/</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ctrTitle"/>
          </p:nvPr>
        </p:nvSpPr>
        <p:spPr>
          <a:xfrm>
            <a:off x="311700" y="724475"/>
            <a:ext cx="8520600" cy="56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latin typeface="Raleway"/>
                <a:ea typeface="Raleway"/>
                <a:cs typeface="Raleway"/>
                <a:sym typeface="Raleway"/>
              </a:rPr>
              <a:t>Next </a:t>
            </a:r>
            <a:r>
              <a:rPr lang="en">
                <a:latin typeface="Raleway"/>
                <a:ea typeface="Raleway"/>
                <a:cs typeface="Raleway"/>
                <a:sym typeface="Raleway"/>
              </a:rPr>
              <a:t>Week</a:t>
            </a:r>
            <a:endParaRPr>
              <a:latin typeface="Raleway"/>
              <a:ea typeface="Raleway"/>
              <a:cs typeface="Raleway"/>
              <a:sym typeface="Raleway"/>
            </a:endParaRPr>
          </a:p>
        </p:txBody>
      </p:sp>
      <p:sp>
        <p:nvSpPr>
          <p:cNvPr id="269" name="Shape 269"/>
          <p:cNvSpPr txBox="1"/>
          <p:nvPr>
            <p:ph idx="1" type="subTitle"/>
          </p:nvPr>
        </p:nvSpPr>
        <p:spPr>
          <a:xfrm>
            <a:off x="311700" y="1533750"/>
            <a:ext cx="8520600" cy="325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leway"/>
              <a:buChar char="●"/>
            </a:pPr>
            <a:r>
              <a:rPr lang="en" sz="2400">
                <a:latin typeface="Raleway"/>
                <a:ea typeface="Raleway"/>
                <a:cs typeface="Raleway"/>
                <a:sym typeface="Raleway"/>
              </a:rPr>
              <a:t>REST API</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en" sz="2400">
                <a:latin typeface="Raleway"/>
                <a:ea typeface="Raleway"/>
                <a:cs typeface="Raleway"/>
                <a:sym typeface="Raleway"/>
              </a:rPr>
              <a:t>How to control the motors on your pi via a web page</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en" sz="2400">
                <a:latin typeface="Raleway"/>
                <a:ea typeface="Raleway"/>
                <a:cs typeface="Raleway"/>
                <a:sym typeface="Raleway"/>
              </a:rPr>
              <a:t>Flask servers</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en" sz="2400">
                <a:latin typeface="Raleway"/>
                <a:ea typeface="Raleway"/>
                <a:cs typeface="Raleway"/>
                <a:sym typeface="Raleway"/>
              </a:rPr>
              <a:t>Simple javascript</a:t>
            </a:r>
            <a:endParaRPr sz="2400">
              <a:latin typeface="Raleway"/>
              <a:ea typeface="Raleway"/>
              <a:cs typeface="Raleway"/>
              <a:sym typeface="Raleway"/>
            </a:endParaRPr>
          </a:p>
          <a:p>
            <a:pPr indent="0" lvl="0" marL="0" algn="l">
              <a:spcBef>
                <a:spcPts val="0"/>
              </a:spcBef>
              <a:spcAft>
                <a:spcPts val="0"/>
              </a:spcAft>
              <a:buNone/>
            </a:pPr>
            <a:r>
              <a:t/>
            </a:r>
            <a:endParaRPr sz="24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ctrTitle"/>
          </p:nvPr>
        </p:nvSpPr>
        <p:spPr>
          <a:xfrm>
            <a:off x="311700" y="744575"/>
            <a:ext cx="8520600" cy="514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latin typeface="Raleway"/>
                <a:ea typeface="Raleway"/>
                <a:cs typeface="Raleway"/>
                <a:sym typeface="Raleway"/>
              </a:rPr>
              <a:t>Final Project</a:t>
            </a:r>
            <a:endParaRPr sz="3600">
              <a:latin typeface="Raleway"/>
              <a:ea typeface="Raleway"/>
              <a:cs typeface="Raleway"/>
              <a:sym typeface="Raleway"/>
            </a:endParaRPr>
          </a:p>
        </p:txBody>
      </p:sp>
      <p:sp>
        <p:nvSpPr>
          <p:cNvPr id="96" name="Shape 96"/>
          <p:cNvSpPr txBox="1"/>
          <p:nvPr>
            <p:ph idx="1" type="subTitle"/>
          </p:nvPr>
        </p:nvSpPr>
        <p:spPr>
          <a:xfrm>
            <a:off x="311700" y="1361925"/>
            <a:ext cx="8520600" cy="226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sz="1800">
                <a:latin typeface="Raleway"/>
                <a:ea typeface="Raleway"/>
                <a:cs typeface="Raleway"/>
                <a:sym typeface="Raleway"/>
              </a:rPr>
              <a:t>Design a soccer player robot</a:t>
            </a:r>
            <a:endParaRPr sz="1800">
              <a:latin typeface="Raleway"/>
              <a:ea typeface="Raleway"/>
              <a:cs typeface="Raleway"/>
              <a:sym typeface="Raleway"/>
            </a:endParaRPr>
          </a:p>
          <a:p>
            <a:pPr indent="-342900" lvl="1" marL="914400" rtl="0" algn="l">
              <a:spcBef>
                <a:spcPts val="0"/>
              </a:spcBef>
              <a:spcAft>
                <a:spcPts val="0"/>
              </a:spcAft>
              <a:buSzPts val="1800"/>
              <a:buFont typeface="Raleway"/>
              <a:buChar char="○"/>
            </a:pPr>
            <a:r>
              <a:rPr lang="en" sz="1800">
                <a:latin typeface="Raleway"/>
                <a:ea typeface="Raleway"/>
                <a:cs typeface="Raleway"/>
                <a:sym typeface="Raleway"/>
              </a:rPr>
              <a:t>Ping-pong ball </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Powered by a Raspberry Pi and controlled via phone over WiFi</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Competition at the last workshop</a:t>
            </a:r>
            <a:endParaRPr sz="1800">
              <a:latin typeface="Raleway"/>
              <a:ea typeface="Raleway"/>
              <a:cs typeface="Raleway"/>
              <a:sym typeface="Raleway"/>
            </a:endParaRPr>
          </a:p>
          <a:p>
            <a:pPr indent="-342900" lvl="1" marL="914400" rtl="0" algn="l">
              <a:spcBef>
                <a:spcPts val="0"/>
              </a:spcBef>
              <a:spcAft>
                <a:spcPts val="0"/>
              </a:spcAft>
              <a:buSzPts val="1800"/>
              <a:buFont typeface="Raleway"/>
              <a:buChar char="○"/>
            </a:pPr>
            <a:r>
              <a:rPr lang="en" sz="1800">
                <a:latin typeface="Raleway"/>
                <a:ea typeface="Raleway"/>
                <a:cs typeface="Raleway"/>
                <a:sym typeface="Raleway"/>
              </a:rPr>
              <a:t> 1 vs 1 or 2 vs 2</a:t>
            </a:r>
            <a:endParaRPr sz="1800">
              <a:latin typeface="Raleway"/>
              <a:ea typeface="Raleway"/>
              <a:cs typeface="Raleway"/>
              <a:sym typeface="Raleway"/>
            </a:endParaRPr>
          </a:p>
          <a:p>
            <a:pPr indent="-342900" lvl="0" marL="457200" rtl="0" algn="l">
              <a:spcBef>
                <a:spcPts val="0"/>
              </a:spcBef>
              <a:spcAft>
                <a:spcPts val="0"/>
              </a:spcAft>
              <a:buClr>
                <a:srgbClr val="980000"/>
              </a:buClr>
              <a:buSzPts val="1800"/>
              <a:buFont typeface="Raleway"/>
              <a:buChar char="●"/>
            </a:pPr>
            <a:r>
              <a:rPr lang="en" sz="1800">
                <a:solidFill>
                  <a:srgbClr val="980000"/>
                </a:solidFill>
                <a:latin typeface="Raleway"/>
                <a:ea typeface="Raleway"/>
                <a:cs typeface="Raleway"/>
                <a:sym typeface="Raleway"/>
              </a:rPr>
              <a:t>Complete specification next workshop?</a:t>
            </a:r>
            <a:endParaRPr sz="1800">
              <a:solidFill>
                <a:srgbClr val="980000"/>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ctrTitle"/>
          </p:nvPr>
        </p:nvSpPr>
        <p:spPr>
          <a:xfrm>
            <a:off x="311700" y="744575"/>
            <a:ext cx="8520600" cy="502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latin typeface="Raleway"/>
                <a:ea typeface="Raleway"/>
                <a:cs typeface="Raleway"/>
                <a:sym typeface="Raleway"/>
              </a:rPr>
              <a:t>Today’s Tasks</a:t>
            </a:r>
            <a:endParaRPr sz="3600">
              <a:latin typeface="Raleway"/>
              <a:ea typeface="Raleway"/>
              <a:cs typeface="Raleway"/>
              <a:sym typeface="Raleway"/>
            </a:endParaRPr>
          </a:p>
        </p:txBody>
      </p:sp>
      <p:sp>
        <p:nvSpPr>
          <p:cNvPr id="102" name="Shape 102"/>
          <p:cNvSpPr txBox="1"/>
          <p:nvPr>
            <p:ph idx="1" type="subTitle"/>
          </p:nvPr>
        </p:nvSpPr>
        <p:spPr>
          <a:xfrm>
            <a:off x="311700" y="1465025"/>
            <a:ext cx="8520600" cy="2161800"/>
          </a:xfrm>
          <a:prstGeom prst="rect">
            <a:avLst/>
          </a:prstGeom>
        </p:spPr>
        <p:txBody>
          <a:bodyPr anchorCtr="0" anchor="t" bIns="91425" lIns="91425" spcFirstLastPara="1" rIns="91425" wrap="square" tIns="91425">
            <a:noAutofit/>
          </a:bodyPr>
          <a:lstStyle/>
          <a:p>
            <a:pPr indent="-342900" lvl="0" marL="457200" algn="l">
              <a:spcBef>
                <a:spcPts val="0"/>
              </a:spcBef>
              <a:spcAft>
                <a:spcPts val="0"/>
              </a:spcAft>
              <a:buSzPts val="1800"/>
              <a:buFont typeface="Raleway"/>
              <a:buChar char="●"/>
            </a:pPr>
            <a:r>
              <a:rPr lang="en" sz="1800">
                <a:latin typeface="Raleway"/>
                <a:ea typeface="Raleway"/>
                <a:cs typeface="Raleway"/>
                <a:sym typeface="Raleway"/>
              </a:rPr>
              <a:t>Get the Pi 0 working?</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Link to starter code : </a:t>
            </a:r>
            <a:r>
              <a:rPr lang="en" sz="1800" u="sng">
                <a:solidFill>
                  <a:schemeClr val="hlink"/>
                </a:solidFill>
                <a:latin typeface="Raleway"/>
                <a:ea typeface="Raleway"/>
                <a:cs typeface="Raleway"/>
                <a:sym typeface="Raleway"/>
                <a:hlinkClick r:id="rId3"/>
              </a:rPr>
              <a:t>https://github.com/HanYangZhao/RoboElectronics</a:t>
            </a:r>
            <a:endParaRPr sz="1800">
              <a:latin typeface="Raleway"/>
              <a:ea typeface="Raleway"/>
              <a:cs typeface="Raleway"/>
              <a:sym typeface="Raleway"/>
            </a:endParaRPr>
          </a:p>
          <a:p>
            <a:pPr indent="0" lvl="0" marL="0" algn="l">
              <a:spcBef>
                <a:spcPts val="0"/>
              </a:spcBef>
              <a:spcAft>
                <a:spcPts val="0"/>
              </a:spcAft>
              <a:buNone/>
            </a:pPr>
            <a:r>
              <a:rPr lang="en" sz="1800">
                <a:latin typeface="Raleway"/>
                <a:ea typeface="Raleway"/>
                <a:cs typeface="Raleway"/>
                <a:sym typeface="Raleway"/>
              </a:rPr>
              <a:t>Pyboard API : http://docs.micropython.org/en/latest/pyboard/pyboard/quickref.html#</a:t>
            </a:r>
            <a:endParaRPr sz="1800">
              <a:latin typeface="Raleway"/>
              <a:ea typeface="Raleway"/>
              <a:cs typeface="Raleway"/>
              <a:sym typeface="Raleway"/>
            </a:endParaRPr>
          </a:p>
          <a:p>
            <a:pPr indent="0" lvl="0" marL="0" algn="l">
              <a:spcBef>
                <a:spcPts val="0"/>
              </a:spcBef>
              <a:spcAft>
                <a:spcPts val="0"/>
              </a:spcAft>
              <a:buNone/>
            </a:pPr>
            <a:r>
              <a:t/>
            </a:r>
            <a:endParaRPr sz="18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latin typeface="Raleway"/>
                <a:ea typeface="Raleway"/>
                <a:cs typeface="Raleway"/>
                <a:sym typeface="Raleway"/>
              </a:rPr>
              <a:t>What is a </a:t>
            </a:r>
            <a:r>
              <a:rPr lang="en" sz="3600">
                <a:latin typeface="Raleway"/>
                <a:ea typeface="Raleway"/>
                <a:cs typeface="Raleway"/>
                <a:sym typeface="Raleway"/>
              </a:rPr>
              <a:t>Raspberry Pi</a:t>
            </a:r>
            <a:r>
              <a:rPr lang="en" sz="3600">
                <a:solidFill>
                  <a:srgbClr val="000000"/>
                </a:solidFill>
                <a:latin typeface="Raleway"/>
                <a:ea typeface="Raleway"/>
                <a:cs typeface="Raleway"/>
                <a:sym typeface="Raleway"/>
              </a:rPr>
              <a:t>?</a:t>
            </a:r>
            <a:endParaRPr sz="3600">
              <a:solidFill>
                <a:srgbClr val="000000"/>
              </a:solidFill>
              <a:latin typeface="Raleway"/>
              <a:ea typeface="Raleway"/>
              <a:cs typeface="Raleway"/>
              <a:sym typeface="Raleway"/>
            </a:endParaRPr>
          </a:p>
        </p:txBody>
      </p:sp>
      <p:sp>
        <p:nvSpPr>
          <p:cNvPr id="108" name="Shape 108"/>
          <p:cNvSpPr txBox="1"/>
          <p:nvPr/>
        </p:nvSpPr>
        <p:spPr>
          <a:xfrm>
            <a:off x="311700" y="1152475"/>
            <a:ext cx="7885800" cy="3416400"/>
          </a:xfrm>
          <a:prstGeom prst="rect">
            <a:avLst/>
          </a:prstGeom>
          <a:noFill/>
          <a:ln>
            <a:noFill/>
          </a:ln>
        </p:spPr>
        <p:txBody>
          <a:bodyPr anchorCtr="0" anchor="t" bIns="91425" lIns="91425" spcFirstLastPara="1" rIns="91425" wrap="square" tIns="91425">
            <a:noAutofit/>
          </a:bodyPr>
          <a:lstStyle/>
          <a:p>
            <a:pPr indent="-381000" lvl="0" marL="457200" rtl="0">
              <a:lnSpc>
                <a:spcPct val="115000"/>
              </a:lnSpc>
              <a:spcBef>
                <a:spcPts val="0"/>
              </a:spcBef>
              <a:spcAft>
                <a:spcPts val="0"/>
              </a:spcAft>
              <a:buClr>
                <a:srgbClr val="595959"/>
              </a:buClr>
              <a:buSzPts val="2400"/>
              <a:buFont typeface="Raleway"/>
              <a:buChar char="●"/>
            </a:pPr>
            <a:r>
              <a:rPr lang="en" sz="2400">
                <a:solidFill>
                  <a:srgbClr val="595959"/>
                </a:solidFill>
                <a:latin typeface="Raleway"/>
                <a:ea typeface="Raleway"/>
                <a:cs typeface="Raleway"/>
                <a:sym typeface="Raleway"/>
              </a:rPr>
              <a:t>A single board computer</a:t>
            </a:r>
            <a:endParaRPr sz="2400">
              <a:solidFill>
                <a:srgbClr val="595959"/>
              </a:solidFill>
              <a:latin typeface="Raleway"/>
              <a:ea typeface="Raleway"/>
              <a:cs typeface="Raleway"/>
              <a:sym typeface="Raleway"/>
            </a:endParaRPr>
          </a:p>
          <a:p>
            <a:pPr indent="-381000" lvl="0" marL="457200" rtl="0">
              <a:lnSpc>
                <a:spcPct val="115000"/>
              </a:lnSpc>
              <a:spcBef>
                <a:spcPts val="0"/>
              </a:spcBef>
              <a:spcAft>
                <a:spcPts val="0"/>
              </a:spcAft>
              <a:buClr>
                <a:srgbClr val="595959"/>
              </a:buClr>
              <a:buSzPts val="2400"/>
              <a:buFont typeface="Raleway"/>
              <a:buChar char="●"/>
            </a:pPr>
            <a:r>
              <a:rPr lang="en" sz="2400">
                <a:solidFill>
                  <a:srgbClr val="595959"/>
                </a:solidFill>
                <a:latin typeface="Raleway"/>
                <a:ea typeface="Raleway"/>
                <a:cs typeface="Raleway"/>
                <a:sym typeface="Raleway"/>
              </a:rPr>
              <a:t>OS: Raspbian (Linux)</a:t>
            </a:r>
            <a:endParaRPr sz="2400">
              <a:solidFill>
                <a:srgbClr val="595959"/>
              </a:solidFill>
              <a:latin typeface="Raleway"/>
              <a:ea typeface="Raleway"/>
              <a:cs typeface="Raleway"/>
              <a:sym typeface="Raleway"/>
            </a:endParaRPr>
          </a:p>
          <a:p>
            <a:pPr indent="-381000" lvl="0" marL="457200" rtl="0">
              <a:lnSpc>
                <a:spcPct val="115000"/>
              </a:lnSpc>
              <a:spcBef>
                <a:spcPts val="0"/>
              </a:spcBef>
              <a:spcAft>
                <a:spcPts val="0"/>
              </a:spcAft>
              <a:buClr>
                <a:srgbClr val="595959"/>
              </a:buClr>
              <a:buSzPts val="2400"/>
              <a:buFont typeface="Raleway"/>
              <a:buChar char="●"/>
            </a:pPr>
            <a:r>
              <a:rPr lang="en" sz="2400">
                <a:solidFill>
                  <a:srgbClr val="595959"/>
                </a:solidFill>
                <a:latin typeface="Raleway"/>
                <a:ea typeface="Raleway"/>
                <a:cs typeface="Raleway"/>
                <a:sym typeface="Raleway"/>
              </a:rPr>
              <a:t>More than a simple microcontroller</a:t>
            </a:r>
            <a:endParaRPr sz="2400">
              <a:solidFill>
                <a:srgbClr val="595959"/>
              </a:solidFill>
              <a:latin typeface="Raleway"/>
              <a:ea typeface="Raleway"/>
              <a:cs typeface="Raleway"/>
              <a:sym typeface="Raleway"/>
            </a:endParaRPr>
          </a:p>
          <a:p>
            <a:pPr indent="-381000" lvl="0" marL="457200" rtl="0">
              <a:lnSpc>
                <a:spcPct val="115000"/>
              </a:lnSpc>
              <a:spcBef>
                <a:spcPts val="0"/>
              </a:spcBef>
              <a:spcAft>
                <a:spcPts val="0"/>
              </a:spcAft>
              <a:buClr>
                <a:srgbClr val="595959"/>
              </a:buClr>
              <a:buSzPts val="2400"/>
              <a:buFont typeface="Raleway"/>
              <a:buChar char="●"/>
            </a:pPr>
            <a:r>
              <a:rPr lang="en" sz="2400">
                <a:solidFill>
                  <a:srgbClr val="595959"/>
                </a:solidFill>
                <a:latin typeface="Raleway"/>
                <a:ea typeface="Raleway"/>
                <a:cs typeface="Raleway"/>
                <a:sym typeface="Raleway"/>
              </a:rPr>
              <a:t>Hundreds of example projects online</a:t>
            </a:r>
            <a:endParaRPr sz="2400">
              <a:solidFill>
                <a:srgbClr val="595959"/>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152400" y="358812"/>
            <a:ext cx="8839202" cy="4425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152400" y="1197254"/>
            <a:ext cx="8839200" cy="2748991"/>
          </a:xfrm>
          <a:prstGeom prst="rect">
            <a:avLst/>
          </a:prstGeom>
          <a:noFill/>
          <a:ln>
            <a:noFill/>
          </a:ln>
        </p:spPr>
      </p:pic>
      <p:sp>
        <p:nvSpPr>
          <p:cNvPr id="119" name="Shape 119"/>
          <p:cNvSpPr txBox="1"/>
          <p:nvPr/>
        </p:nvSpPr>
        <p:spPr>
          <a:xfrm>
            <a:off x="930925" y="3978175"/>
            <a:ext cx="6757500" cy="542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No ADC on the RPi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3760356" y="152400"/>
            <a:ext cx="4637088" cy="4838700"/>
          </a:xfrm>
          <a:prstGeom prst="rect">
            <a:avLst/>
          </a:prstGeom>
          <a:noFill/>
          <a:ln>
            <a:noFill/>
          </a:ln>
        </p:spPr>
      </p:pic>
      <p:sp>
        <p:nvSpPr>
          <p:cNvPr id="125" name="Shape 125"/>
          <p:cNvSpPr txBox="1"/>
          <p:nvPr/>
        </p:nvSpPr>
        <p:spPr>
          <a:xfrm>
            <a:off x="421925" y="395150"/>
            <a:ext cx="2431200" cy="190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Two way to define pins in code</a:t>
            </a:r>
            <a:endParaRPr/>
          </a:p>
          <a:p>
            <a:pPr indent="0" lvl="0" marL="0">
              <a:spcBef>
                <a:spcPts val="0"/>
              </a:spcBef>
              <a:spcAft>
                <a:spcPts val="0"/>
              </a:spcAft>
              <a:buNone/>
            </a:pPr>
            <a:r>
              <a:t/>
            </a:r>
            <a:endParaRPr/>
          </a:p>
          <a:p>
            <a:pPr indent="0" lvl="0" marL="0">
              <a:spcBef>
                <a:spcPts val="0"/>
              </a:spcBef>
              <a:spcAft>
                <a:spcPts val="0"/>
              </a:spcAft>
              <a:buNone/>
            </a:pPr>
            <a:r>
              <a:rPr lang="en"/>
              <a:t>GPIO numbering</a:t>
            </a:r>
            <a:endParaRPr/>
          </a:p>
          <a:p>
            <a:pPr indent="0" lvl="0" marL="0">
              <a:spcBef>
                <a:spcPts val="0"/>
              </a:spcBef>
              <a:spcAft>
                <a:spcPts val="0"/>
              </a:spcAft>
              <a:buNone/>
            </a:pPr>
            <a:r>
              <a:t/>
            </a:r>
            <a:endParaRPr/>
          </a:p>
          <a:p>
            <a:pPr indent="0" lvl="0" marL="0">
              <a:spcBef>
                <a:spcPts val="0"/>
              </a:spcBef>
              <a:spcAft>
                <a:spcPts val="0"/>
              </a:spcAft>
              <a:buNone/>
            </a:pPr>
            <a:r>
              <a:rPr lang="en"/>
              <a:t>Physical Numbering</a:t>
            </a:r>
            <a:endParaRPr/>
          </a:p>
        </p:txBody>
      </p:sp>
      <p:cxnSp>
        <p:nvCxnSpPr>
          <p:cNvPr id="126" name="Shape 126"/>
          <p:cNvCxnSpPr/>
          <p:nvPr/>
        </p:nvCxnSpPr>
        <p:spPr>
          <a:xfrm flipH="1" rot="10800000">
            <a:off x="2102950" y="1044900"/>
            <a:ext cx="2337600" cy="194100"/>
          </a:xfrm>
          <a:prstGeom prst="straightConnector1">
            <a:avLst/>
          </a:prstGeom>
          <a:noFill/>
          <a:ln cap="flat" cmpd="sng" w="9525">
            <a:solidFill>
              <a:schemeClr val="dk2"/>
            </a:solidFill>
            <a:prstDash val="solid"/>
            <a:round/>
            <a:headEnd len="med" w="med" type="none"/>
            <a:tailEnd len="med" w="med" type="triangle"/>
          </a:ln>
        </p:spPr>
      </p:cxnSp>
      <p:cxnSp>
        <p:nvCxnSpPr>
          <p:cNvPr id="127" name="Shape 127"/>
          <p:cNvCxnSpPr/>
          <p:nvPr/>
        </p:nvCxnSpPr>
        <p:spPr>
          <a:xfrm flipH="1" rot="10800000">
            <a:off x="2143125" y="1426425"/>
            <a:ext cx="1841700" cy="241200"/>
          </a:xfrm>
          <a:prstGeom prst="straightConnector1">
            <a:avLst/>
          </a:prstGeom>
          <a:noFill/>
          <a:ln cap="flat" cmpd="sng" w="9525">
            <a:solidFill>
              <a:schemeClr val="dk2"/>
            </a:solidFill>
            <a:prstDash val="solid"/>
            <a:round/>
            <a:headEnd len="med" w="med" type="none"/>
            <a:tailEnd len="med" w="med" type="triangle"/>
          </a:ln>
        </p:spPr>
      </p:cxnSp>
      <p:sp>
        <p:nvSpPr>
          <p:cNvPr id="128" name="Shape 128"/>
          <p:cNvSpPr txBox="1"/>
          <p:nvPr/>
        </p:nvSpPr>
        <p:spPr>
          <a:xfrm>
            <a:off x="1346125" y="2672200"/>
            <a:ext cx="2283900" cy="71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All GPIO pins are 3.3V rated and NOT 5V tolerant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nvSpPr>
        <p:spPr>
          <a:xfrm>
            <a:off x="756050" y="239300"/>
            <a:ext cx="7457400" cy="744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latin typeface="Raleway"/>
                <a:ea typeface="Raleway"/>
                <a:cs typeface="Raleway"/>
                <a:sym typeface="Raleway"/>
              </a:rPr>
              <a:t>Getting </a:t>
            </a:r>
            <a:r>
              <a:rPr lang="en" sz="3600">
                <a:latin typeface="Raleway"/>
                <a:ea typeface="Raleway"/>
                <a:cs typeface="Raleway"/>
                <a:sym typeface="Raleway"/>
              </a:rPr>
              <a:t>Started</a:t>
            </a:r>
            <a:endParaRPr sz="3600">
              <a:latin typeface="Raleway"/>
              <a:ea typeface="Raleway"/>
              <a:cs typeface="Raleway"/>
              <a:sym typeface="Raleway"/>
            </a:endParaRPr>
          </a:p>
        </p:txBody>
      </p:sp>
      <p:sp>
        <p:nvSpPr>
          <p:cNvPr id="134" name="Shape 134"/>
          <p:cNvSpPr/>
          <p:nvPr/>
        </p:nvSpPr>
        <p:spPr>
          <a:xfrm>
            <a:off x="756049" y="1608900"/>
            <a:ext cx="3528600" cy="1925700"/>
          </a:xfrm>
          <a:prstGeom prst="rect">
            <a:avLst/>
          </a:prstGeom>
          <a:noFill/>
          <a:ln>
            <a:noFill/>
          </a:ln>
        </p:spPr>
        <p:txBody>
          <a:bodyPr anchorCtr="0" anchor="ctr" bIns="50800" lIns="50800" spcFirstLastPara="1" rIns="50800" wrap="square" tIns="50800">
            <a:noAutofit/>
          </a:bodyPr>
          <a:lstStyle/>
          <a:p>
            <a:pPr indent="-520700" lvl="0" marL="635000" marR="0" rtl="0" algn="l">
              <a:lnSpc>
                <a:spcPct val="100000"/>
              </a:lnSpc>
              <a:spcBef>
                <a:spcPts val="0"/>
              </a:spcBef>
              <a:spcAft>
                <a:spcPts val="0"/>
              </a:spcAft>
              <a:buClr>
                <a:srgbClr val="000000"/>
              </a:buClr>
              <a:buSzPts val="1800"/>
              <a:buFont typeface="Raleway"/>
              <a:buAutoNum type="arabicPeriod"/>
            </a:pPr>
            <a:r>
              <a:rPr lang="en" sz="1800">
                <a:latin typeface="Raleway"/>
                <a:ea typeface="Raleway"/>
                <a:cs typeface="Raleway"/>
                <a:sym typeface="Raleway"/>
              </a:rPr>
              <a:t>The Pi’s have been preconfigured to run the OTG mode with other customizations</a:t>
            </a:r>
            <a:endParaRPr sz="1800">
              <a:latin typeface="Raleway"/>
              <a:ea typeface="Raleway"/>
              <a:cs typeface="Raleway"/>
              <a:sym typeface="Raleway"/>
            </a:endParaRPr>
          </a:p>
          <a:p>
            <a:pPr indent="-520700" lvl="0" marL="635000" rtl="0">
              <a:spcBef>
                <a:spcPts val="0"/>
              </a:spcBef>
              <a:spcAft>
                <a:spcPts val="0"/>
              </a:spcAft>
              <a:buClr>
                <a:srgbClr val="000000"/>
              </a:buClr>
              <a:buSzPts val="1800"/>
              <a:buFont typeface="Raleway"/>
              <a:buAutoNum type="arabicPeriod"/>
            </a:pPr>
            <a:r>
              <a:rPr lang="en" sz="1800">
                <a:solidFill>
                  <a:schemeClr val="dk1"/>
                </a:solidFill>
                <a:latin typeface="Raleway"/>
                <a:ea typeface="Raleway"/>
                <a:cs typeface="Raleway"/>
                <a:sym typeface="Raleway"/>
              </a:rPr>
              <a:t>Plug in the Pi 0</a:t>
            </a:r>
            <a:endParaRPr sz="1800">
              <a:latin typeface="Raleway"/>
              <a:ea typeface="Raleway"/>
              <a:cs typeface="Raleway"/>
              <a:sym typeface="Raleway"/>
            </a:endParaRPr>
          </a:p>
          <a:p>
            <a:pPr indent="-520700" lvl="0" marL="635000" marR="0" rtl="0" algn="l">
              <a:lnSpc>
                <a:spcPct val="100000"/>
              </a:lnSpc>
              <a:spcBef>
                <a:spcPts val="0"/>
              </a:spcBef>
              <a:spcAft>
                <a:spcPts val="0"/>
              </a:spcAft>
              <a:buClr>
                <a:srgbClr val="000000"/>
              </a:buClr>
              <a:buSzPts val="1800"/>
              <a:buFont typeface="Raleway"/>
              <a:buAutoNum type="arabicPeriod"/>
            </a:pPr>
            <a:r>
              <a:rPr lang="en" sz="1800">
                <a:latin typeface="Raleway"/>
                <a:ea typeface="Raleway"/>
                <a:cs typeface="Raleway"/>
                <a:sym typeface="Raleway"/>
              </a:rPr>
              <a:t>Ssh into the pi 0</a:t>
            </a:r>
            <a:endParaRPr sz="1800">
              <a:latin typeface="Raleway"/>
              <a:ea typeface="Raleway"/>
              <a:cs typeface="Raleway"/>
              <a:sym typeface="Raleway"/>
            </a:endParaRPr>
          </a:p>
          <a:p>
            <a:pPr indent="-520700" lvl="0" marL="635000" marR="0" rtl="0" algn="l">
              <a:lnSpc>
                <a:spcPct val="100000"/>
              </a:lnSpc>
              <a:spcBef>
                <a:spcPts val="0"/>
              </a:spcBef>
              <a:spcAft>
                <a:spcPts val="0"/>
              </a:spcAft>
              <a:buClr>
                <a:srgbClr val="000000"/>
              </a:buClr>
              <a:buSzPts val="1800"/>
              <a:buFont typeface="Raleway"/>
              <a:buAutoNum type="arabicPeriod"/>
            </a:pPr>
            <a:r>
              <a:rPr i="0" lang="en" sz="1800" u="none" cap="none" strike="noStrike">
                <a:solidFill>
                  <a:srgbClr val="000000"/>
                </a:solidFill>
                <a:latin typeface="Raleway"/>
                <a:ea typeface="Raleway"/>
                <a:cs typeface="Raleway"/>
                <a:sym typeface="Raleway"/>
              </a:rPr>
              <a:t>Write your code!</a:t>
            </a:r>
            <a:endParaRPr sz="1800">
              <a:latin typeface="Raleway"/>
              <a:ea typeface="Raleway"/>
              <a:cs typeface="Raleway"/>
              <a:sym typeface="Raleway"/>
            </a:endParaRPr>
          </a:p>
        </p:txBody>
      </p:sp>
      <p:pic>
        <p:nvPicPr>
          <p:cNvPr id="135" name="Shape 135"/>
          <p:cNvPicPr preferRelativeResize="0"/>
          <p:nvPr/>
        </p:nvPicPr>
        <p:blipFill>
          <a:blip r:embed="rId3">
            <a:alphaModFix/>
          </a:blip>
          <a:stretch>
            <a:fillRect/>
          </a:stretch>
        </p:blipFill>
        <p:spPr>
          <a:xfrm>
            <a:off x="4351624" y="1512263"/>
            <a:ext cx="4554550" cy="25761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